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3" r:id="rId4"/>
    <p:sldId id="284" r:id="rId5"/>
    <p:sldId id="285" r:id="rId6"/>
    <p:sldId id="286" r:id="rId7"/>
    <p:sldId id="287" r:id="rId8"/>
    <p:sldId id="289" r:id="rId9"/>
    <p:sldId id="288" r:id="rId10"/>
    <p:sldId id="290" r:id="rId11"/>
    <p:sldId id="258" r:id="rId12"/>
    <p:sldId id="259" r:id="rId13"/>
    <p:sldId id="260" r:id="rId14"/>
    <p:sldId id="261" r:id="rId15"/>
    <p:sldId id="262" r:id="rId16"/>
    <p:sldId id="263" r:id="rId17"/>
    <p:sldId id="264" r:id="rId18"/>
    <p:sldId id="265" r:id="rId19"/>
    <p:sldId id="266" r:id="rId20"/>
    <p:sldId id="267" r:id="rId21"/>
    <p:sldId id="268" r:id="rId22"/>
    <p:sldId id="269" r:id="rId23"/>
    <p:sldId id="270" r:id="rId24"/>
    <p:sldId id="271" r:id="rId25"/>
    <p:sldId id="272" r:id="rId26"/>
    <p:sldId id="273" r:id="rId27"/>
    <p:sldId id="274" r:id="rId28"/>
    <p:sldId id="275" r:id="rId29"/>
    <p:sldId id="276" r:id="rId30"/>
    <p:sldId id="277" r:id="rId31"/>
    <p:sldId id="278" r:id="rId32"/>
    <p:sldId id="279" r:id="rId33"/>
    <p:sldId id="280" r:id="rId34"/>
    <p:sldId id="281" r:id="rId35"/>
    <p:sldId id="282" r:id="rId3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30.09.2020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30.09.2020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30.09.2020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30.09.2020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30.09.2020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30.09.2020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30.09.2020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30.09.2020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30.09.2020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30.09.2020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30.09.2020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30.09.2020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kk.wikipedia.org/wiki/%D0%A1%D0%B5%D0%BA%D1%80%D0%B5%D1%86%D0%B8%D1%8F" TargetMode="External"/><Relationship Id="rId2" Type="http://schemas.openxmlformats.org/officeDocument/2006/relationships/hyperlink" Target="https://kk.wikipedia.org/w/index.php?title=%D0%96%D1%8B%D0%BD%D1%8B%D1%81%D1%82%D1%8B%D2%9B_%D0%B1%D0%B5%D0%B7%D0%B4%D0%B5%D1%80&amp;action=edit&amp;redlink=1" TargetMode="External"/><Relationship Id="rId1" Type="http://schemas.openxmlformats.org/officeDocument/2006/relationships/slideLayout" Target="../slideLayouts/slideLayout7.xml"/><Relationship Id="rId4" Type="http://schemas.openxmlformats.org/officeDocument/2006/relationships/hyperlink" Target="https://kk.wikipedia.org/wiki/%D0%93%D0%BE%D1%80%D0%BC%D0%BE%D0%BD"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kk.wikipedia.org/wiki/%D2%B0%D1%80%D1%8B%D2%9B" TargetMode="External"/><Relationship Id="rId2" Type="http://schemas.openxmlformats.org/officeDocument/2006/relationships/hyperlink" Target="https://kk.wikipedia.org/wiki/%D2%B0%D0%BB%D0%BF%D0%B0" TargetMode="External"/><Relationship Id="rId1" Type="http://schemas.openxmlformats.org/officeDocument/2006/relationships/slideLayout" Target="../slideLayouts/slideLayout7.xml"/><Relationship Id="rId6" Type="http://schemas.openxmlformats.org/officeDocument/2006/relationships/hyperlink" Target="https://kk.wikipedia.org/wiki/%D0%93%D1%80%D0%B5%D0%BA_%D1%82%D1%96%D0%BB%D1%96" TargetMode="External"/><Relationship Id="rId5" Type="http://schemas.openxmlformats.org/officeDocument/2006/relationships/hyperlink" Target="https://kk.wikipedia.org/wiki/%D0%9E%D0%BD%D1%82%D0%BE%D0%B3%D0%B5%D0%BD%D0%B5%D0%B7" TargetMode="External"/><Relationship Id="rId4" Type="http://schemas.openxmlformats.org/officeDocument/2006/relationships/hyperlink" Target="https://kk.wikipedia.org/wiki/%D0%96%D2%B1%D0%BC%D1%8B%D1%80%D1%82%D2%9B%D0%B0"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kk.wikipedia.org/w/index.php?title=%D0%A2%D1%8B%D0%BD%D1%8B%D1%81%D0%B0%D0%BB%D1%83&amp;action=edit&amp;redlink=1"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kk.wikipedia.org/w/index.php?title=%D0%90%D0%BD%D0%B0_%D1%81%D2%AF%D1%82%D1%96&amp;action=edit&amp;redlink=1" TargetMode="External"/><Relationship Id="rId7" Type="http://schemas.openxmlformats.org/officeDocument/2006/relationships/hyperlink" Target="https://kk.wikipedia.org/w/index.php?title=%D2%9A%D0%BE%D0%BB-%D0%B0%D1%8F%D2%9B&amp;action=edit&amp;redlink=1" TargetMode="External"/><Relationship Id="rId2" Type="http://schemas.openxmlformats.org/officeDocument/2006/relationships/hyperlink" Target="https://kk.wikipedia.org/wiki/%D0%A3%D1%8B%D0%B7" TargetMode="External"/><Relationship Id="rId1" Type="http://schemas.openxmlformats.org/officeDocument/2006/relationships/slideLayout" Target="../slideLayouts/slideLayout7.xml"/><Relationship Id="rId6" Type="http://schemas.openxmlformats.org/officeDocument/2006/relationships/hyperlink" Target="https://kk.wikipedia.org/w/index.php?title=%D0%A1%D2%AF%D1%82_%D1%82%D1%96%D1%81%D1%82%D0%B5%D1%80%D1%96&amp;action=edit&amp;redlink=1" TargetMode="External"/><Relationship Id="rId5" Type="http://schemas.openxmlformats.org/officeDocument/2006/relationships/hyperlink" Target="https://kk.wikipedia.org/w/index.php?title=%D2%9A%D0%BE%D0%B7%D2%93%D0%B0%D0%BB%D1%8B%D1%81&amp;action=edit&amp;redlink=1" TargetMode="External"/><Relationship Id="rId4" Type="http://schemas.openxmlformats.org/officeDocument/2006/relationships/hyperlink" Target="https://kk.wikipedia.org/wiki/%D0%A2%D0%B0%D0%BC%D0%B0%D2%9B"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kk.wikipedia.org/wiki/%D0%9C%D0%B5%D0%BA%D1%82%D0%B5%D0%BF" TargetMode="External"/><Relationship Id="rId2" Type="http://schemas.openxmlformats.org/officeDocument/2006/relationships/hyperlink" Target="https://kk.wikipedia.org/w/index.php?title=%D2%9A%D0%BE%D0%B7%D2%93%D0%B0%D0%BB%D1%8B%D1%81&amp;action=edit&amp;redlink=1"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kk.wikipedia.org/wiki/%D0%A1%D1%83%D1%80%D0%B5%D1%82:Nakempte_Boys.jpg" TargetMode="External"/><Relationship Id="rId2" Type="http://schemas.openxmlformats.org/officeDocument/2006/relationships/hyperlink" Target="https://kk.wikipedia.org/w/index.php?title=%D0%9E%D0%B9%D0%BB%D0%B0%D1%83_%D2%9B%D0%B0%D0%B1%D1%96%D0%BB%D0%B5%D1%82%D1%96&amp;action=edit&amp;redlink=1"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hyperlink" Target="https://kk.wikipedia.org/w/index.php?title=%D0%A4%D0%B8%D0%B7%D0%B8%D0%BE%D0%BB%D0%BE%D0%B3%D0%B8%D1%8F%D0%BB%D1%8B%D2%9B_%D2%AF%D0%B4%D0%B5%D1%80%D1%96%D1%81%D1%82%D0%B5%D1%80&amp;action=edit&amp;redlink=1" TargetMode="External"/><Relationship Id="rId3" Type="http://schemas.openxmlformats.org/officeDocument/2006/relationships/hyperlink" Target="https://kk.wikipedia.org/wiki/%D0%A2%D0%B5%D1%80%D1%96" TargetMode="External"/><Relationship Id="rId7" Type="http://schemas.openxmlformats.org/officeDocument/2006/relationships/hyperlink" Target="https://kk.wikipedia.org/w/index.php?title=%D2%9A%D0%BE%D0%B7%D2%93%D0%B0%D0%BB%D1%8B%D1%81&amp;action=edit&amp;redlink=1" TargetMode="External"/><Relationship Id="rId2" Type="http://schemas.openxmlformats.org/officeDocument/2006/relationships/hyperlink" Target="https://kk.wikipedia.org/wiki/%D0%95%D1%82%D0%B5%D0%BA%D0%BA%D1%96%D1%80" TargetMode="External"/><Relationship Id="rId1" Type="http://schemas.openxmlformats.org/officeDocument/2006/relationships/slideLayout" Target="../slideLayouts/slideLayout7.xml"/><Relationship Id="rId6" Type="http://schemas.openxmlformats.org/officeDocument/2006/relationships/hyperlink" Target="https://kk.wikipedia.org/w/index.php?title=%D0%9C%D2%B1%D1%80%D1%82&amp;action=edit&amp;redlink=1" TargetMode="External"/><Relationship Id="rId5" Type="http://schemas.openxmlformats.org/officeDocument/2006/relationships/hyperlink" Target="https://kk.wikipedia.org/wiki/%D0%A1%D0%B0%D2%9B%D0%B0%D0%BB" TargetMode="External"/><Relationship Id="rId4" Type="http://schemas.openxmlformats.org/officeDocument/2006/relationships/hyperlink" Target="https://kk.wikipedia.org/wiki/%D0%96%D1%8B%D0%BD%D1%8B%D1%81_%D0%BC%D2%AF%D1%88%D0%B5%D0%BB%D0%B5%D1%80%D1%96"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kk.wikipedia.org/wiki/%D0%A1%D0%B5%D0%BA%D1%80%D0%B5%D1%86%D0%B8%D1%8F" TargetMode="External"/><Relationship Id="rId2" Type="http://schemas.openxmlformats.org/officeDocument/2006/relationships/hyperlink" Target="https://kk.wikipedia.org/wiki/%D0%96%D2%AF%D0%B9%D0%BA%D0%B5_%D0%B6%D2%AF%D0%B9%D0%B5%D1%81%D1%96" TargetMode="External"/><Relationship Id="rId1" Type="http://schemas.openxmlformats.org/officeDocument/2006/relationships/slideLayout" Target="../slideLayouts/slideLayout7.xml"/><Relationship Id="rId6" Type="http://schemas.openxmlformats.org/officeDocument/2006/relationships/hyperlink" Target="https://kk.wikipedia.org/wiki/%D0%94%D0%B5%D0%BD%D0%B5" TargetMode="External"/><Relationship Id="rId5" Type="http://schemas.openxmlformats.org/officeDocument/2006/relationships/hyperlink" Target="https://kk.wikipedia.org/wiki/%D0%9C%D0%B8" TargetMode="External"/><Relationship Id="rId4" Type="http://schemas.openxmlformats.org/officeDocument/2006/relationships/hyperlink" Target="https://kk.wikipedia.org/w/index.php?title=%D0%9C%D1%96%D2%A3%D0%B5%D0%B7-%D2%9B%D2%B1%D0%BB%D1%8B%D2%9B&amp;action=edit&amp;redlink=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85729"/>
            <a:ext cx="7772400" cy="1857387"/>
          </a:xfrm>
        </p:spPr>
        <p:txBody>
          <a:bodyPr>
            <a:normAutofit/>
          </a:bodyPr>
          <a:lstStyle/>
          <a:p>
            <a:r>
              <a:rPr lang="en-US" sz="5400" b="1" dirty="0" smtClean="0">
                <a:latin typeface="Times New Roman" pitchFamily="18" charset="0"/>
                <a:cs typeface="Times New Roman" pitchFamily="18" charset="0"/>
              </a:rPr>
              <a:t>3</a:t>
            </a:r>
            <a:r>
              <a:rPr lang="kk-KZ" sz="5400" b="1" dirty="0" smtClean="0">
                <a:latin typeface="Times New Roman" pitchFamily="18" charset="0"/>
                <a:cs typeface="Times New Roman" pitchFamily="18" charset="0"/>
              </a:rPr>
              <a:t>-дәріс:</a:t>
            </a:r>
            <a:r>
              <a:rPr lang="kk-KZ" b="1" dirty="0" smtClean="0">
                <a:latin typeface="Times New Roman" pitchFamily="18" charset="0"/>
                <a:cs typeface="Times New Roman" pitchFamily="18" charset="0"/>
              </a:rPr>
              <a:t> </a:t>
            </a:r>
            <a:r>
              <a:rPr lang="en-US" b="1" dirty="0" smtClean="0"/>
              <a:t/>
            </a:r>
            <a:br>
              <a:rPr lang="en-US" b="1" dirty="0" smtClean="0"/>
            </a:br>
            <a:endParaRPr lang="ru-RU" dirty="0"/>
          </a:p>
        </p:txBody>
      </p:sp>
      <p:sp>
        <p:nvSpPr>
          <p:cNvPr id="3" name="Подзаголовок 2"/>
          <p:cNvSpPr>
            <a:spLocks noGrp="1"/>
          </p:cNvSpPr>
          <p:nvPr>
            <p:ph type="subTitle" idx="1"/>
          </p:nvPr>
        </p:nvSpPr>
        <p:spPr>
          <a:xfrm>
            <a:off x="1371600" y="1785926"/>
            <a:ext cx="6400800" cy="3852874"/>
          </a:xfrm>
        </p:spPr>
        <p:txBody>
          <a:bodyPr>
            <a:noAutofit/>
          </a:bodyPr>
          <a:lstStyle/>
          <a:p>
            <a:r>
              <a:rPr lang="kk-KZ" sz="4400" dirty="0" smtClean="0">
                <a:solidFill>
                  <a:srgbClr val="FF0000"/>
                </a:solidFill>
                <a:latin typeface="Times New Roman" pitchFamily="18" charset="0"/>
                <a:cs typeface="Times New Roman" pitchFamily="18" charset="0"/>
              </a:rPr>
              <a:t>Ересек адамның әлеуметтік-психологиялық сипаттамасы</a:t>
            </a:r>
            <a:endParaRPr lang="ru-RU" sz="4400" dirty="0">
              <a:solidFill>
                <a:srgbClr val="FF0000"/>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2844" y="214290"/>
            <a:ext cx="8786874" cy="6001643"/>
          </a:xfrm>
          <a:prstGeom prst="rect">
            <a:avLst/>
          </a:prstGeom>
        </p:spPr>
        <p:txBody>
          <a:bodyPr wrap="square">
            <a:spAutoFit/>
          </a:bodyPr>
          <a:lstStyle/>
          <a:p>
            <a:r>
              <a:rPr lang="ru-RU" sz="2400" b="1" dirty="0" err="1" smtClean="0">
                <a:solidFill>
                  <a:srgbClr val="FF0000"/>
                </a:solidFill>
                <a:latin typeface="Times New Roman" pitchFamily="18" charset="0"/>
                <a:cs typeface="Times New Roman" pitchFamily="18" charset="0"/>
              </a:rPr>
              <a:t>Кемелденген</a:t>
            </a:r>
            <a:r>
              <a:rPr lang="ru-RU" sz="2400" b="1" dirty="0" smtClean="0">
                <a:solidFill>
                  <a:srgbClr val="FF0000"/>
                </a:solidFill>
                <a:latin typeface="Times New Roman" pitchFamily="18" charset="0"/>
                <a:cs typeface="Times New Roman" pitchFamily="18" charset="0"/>
              </a:rPr>
              <a:t> </a:t>
            </a:r>
            <a:r>
              <a:rPr lang="ru-RU" sz="2400" b="1" dirty="0" err="1" smtClean="0">
                <a:solidFill>
                  <a:srgbClr val="FF0000"/>
                </a:solidFill>
                <a:latin typeface="Times New Roman" pitchFamily="18" charset="0"/>
                <a:cs typeface="Times New Roman" pitchFamily="18" charset="0"/>
              </a:rPr>
              <a:t>кезең.</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Акыл-ой</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санасы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ойлау</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кабілеті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жетіліп</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шығармашылық іс-әрекеттері табыстарға жетелейді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Қоғам алдындағы жауапкершілігін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толық сезінеді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Барлық іс-әрекеттерін алдын</a:t>
            </a:r>
            <a:r>
              <a:rPr lang="ru-RU" sz="2400" dirty="0" smtClean="0">
                <a:latin typeface="Times New Roman" pitchFamily="18" charset="0"/>
                <a:cs typeface="Times New Roman" pitchFamily="18" charset="0"/>
              </a:rPr>
              <a:t> ала </a:t>
            </a:r>
            <a:r>
              <a:rPr lang="ru-RU" sz="2400" dirty="0" err="1" smtClean="0">
                <a:latin typeface="Times New Roman" pitchFamily="18" charset="0"/>
                <a:cs typeface="Times New Roman" pitchFamily="18" charset="0"/>
              </a:rPr>
              <a:t>жоспарлап</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белгілі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бір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мақсатқа жетуге</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талпынады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Бұл кезеңнің соңында </a:t>
            </a:r>
            <a:r>
              <a:rPr lang="ru-RU" sz="2400" dirty="0" err="1" smtClean="0">
                <a:latin typeface="Times New Roman" pitchFamily="18" charset="0"/>
                <a:cs typeface="Times New Roman" pitchFamily="18" charset="0"/>
                <a:hlinkClick r:id="rId2" tooltip="Жыныстық бездер (мұндай бет жоқ)"/>
              </a:rPr>
              <a:t>жыныстық бездер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қызметі әрекетіне байланысты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соңғы рет</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гормондық қайта құрылу басталады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Жүрек-қантамырлар ауруларының қауіптілігі арта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түседі.</a:t>
            </a:r>
            <a:endParaRPr lang="ru-RU" sz="2400" dirty="0" smtClean="0">
              <a:latin typeface="Times New Roman" pitchFamily="18" charset="0"/>
              <a:cs typeface="Times New Roman" pitchFamily="18" charset="0"/>
            </a:endParaRPr>
          </a:p>
          <a:p>
            <a:r>
              <a:rPr lang="ru-RU" sz="2400" b="1" dirty="0" err="1" smtClean="0">
                <a:solidFill>
                  <a:srgbClr val="FF0000"/>
                </a:solidFill>
                <a:latin typeface="Times New Roman" pitchFamily="18" charset="0"/>
                <a:cs typeface="Times New Roman" pitchFamily="18" charset="0"/>
              </a:rPr>
              <a:t>Мосқалдық кезең </a:t>
            </a:r>
            <a:r>
              <a:rPr lang="ru-RU" sz="2400" b="1" dirty="0" smtClean="0">
                <a:solidFill>
                  <a:srgbClr val="FF0000"/>
                </a:solidFill>
                <a:latin typeface="Times New Roman" pitchFamily="18" charset="0"/>
                <a:cs typeface="Times New Roman" pitchFamily="18" charset="0"/>
              </a:rPr>
              <a:t>(пожилой).</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Бұл кезеңде адамның қимыл-әрекеті баяулайды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Зат</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алмасу</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қарқыны бәсеңдейді.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Жүйке жүйесінде тежелу</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айқын басымдылық көрсетеді.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Кейбір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ішкі</a:t>
            </a:r>
            <a:r>
              <a:rPr lang="ru-RU" sz="24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hlinkClick r:id="rId3" tooltip="Секреция"/>
              </a:rPr>
              <a:t>секреция</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бездерінің</a:t>
            </a:r>
            <a:r>
              <a:rPr lang="ru-RU" sz="24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hlinkClick r:id="rId4" tooltip="Гормон"/>
              </a:rPr>
              <a:t>гормон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бөлуі азаяды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Сүйектің құрамында бейағзалық заттардың мөлшері арта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бастайды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Жүйке жүйесінің реттеу</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қызметі </a:t>
            </a:r>
            <a:r>
              <a:rPr lang="ru-RU" sz="2400" dirty="0" smtClean="0">
                <a:latin typeface="Times New Roman" pitchFamily="18" charset="0"/>
                <a:cs typeface="Times New Roman" pitchFamily="18" charset="0"/>
              </a:rPr>
              <a:t>де </a:t>
            </a:r>
            <a:r>
              <a:rPr lang="ru-RU" sz="2400" dirty="0" err="1" smtClean="0">
                <a:latin typeface="Times New Roman" pitchFamily="18" charset="0"/>
                <a:cs typeface="Times New Roman" pitchFamily="18" charset="0"/>
              </a:rPr>
              <a:t>баяулайды</a:t>
            </a:r>
            <a:r>
              <a:rPr lang="ru-RU" sz="2400" dirty="0" smtClean="0">
                <a:latin typeface="Times New Roman" pitchFamily="18" charset="0"/>
                <a:cs typeface="Times New Roman" pitchFamily="18" charset="0"/>
              </a:rPr>
              <a:t>.</a:t>
            </a:r>
          </a:p>
          <a:p>
            <a:r>
              <a:rPr lang="ru-RU" sz="2400" b="1" dirty="0" err="1" smtClean="0">
                <a:solidFill>
                  <a:srgbClr val="FF0000"/>
                </a:solidFill>
                <a:latin typeface="Times New Roman" pitchFamily="18" charset="0"/>
                <a:cs typeface="Times New Roman" pitchFamily="18" charset="0"/>
              </a:rPr>
              <a:t>Қарттық кезең.</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Барлық мүшелер жүйесінің қызметі, жалпы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зат</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алмасу</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қарқыны баяулайды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Адамның есте</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сақтау кабілеті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төмендейді.</a:t>
            </a:r>
            <a:endParaRPr lang="ru-RU" sz="24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9144000"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kk-KZ" sz="3600" b="1"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«Ересек адам»</a:t>
            </a:r>
            <a:r>
              <a:rPr kumimoji="0" lang="en-US" sz="3600" b="1"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kk-KZ" sz="36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ұғымын оның әр түрлі анықтамалары арқылы қарастыруға болады. Американдық ғалымдар </a:t>
            </a:r>
            <a:r>
              <a:rPr kumimoji="0" lang="kk-KZ"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Т.Т.Даркенвальд</a:t>
            </a: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және </a:t>
            </a:r>
            <a:r>
              <a:rPr kumimoji="0" lang="kk-KZ"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С.Б.Меррием</a:t>
            </a: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ересек адамдар қатарына </a:t>
            </a:r>
            <a:r>
              <a:rPr kumimoji="0" lang="kk-KZ" sz="28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күндізгі білім алу жасынан асқан, қызметкер, әке, ана, жар рөлдерін иемденгендерді </a:t>
            </a: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жатқызады. </a:t>
            </a:r>
            <a:r>
              <a:rPr kumimoji="0" lang="kk-KZ"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М.Ш.Ноулздің</a:t>
            </a: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де пікірі осыған жақын келеді және ол өзіндік санасы ересек адамның санасына сәйкес келіп, өз өмір үшін жауапкершілік ала алатын адам деген ойын қосады.</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Пәнаралық терминологиялық сөздікте ересек адам - </a:t>
            </a:r>
            <a:r>
              <a:rPr kumimoji="0" lang="kk-KZ"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әлеуметтік жағынан толысқан, тұтас қалыптасқан индивид, әртүрлі әлеуметтік міндеттерді ақтаруға дайын, ақылы еңбек етуге құқылы азамат </a:t>
            </a: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ретінде сипатталады </a:t>
            </a:r>
            <a:r>
              <a:rPr lang="en-US" sz="2800" dirty="0" smtClean="0">
                <a:latin typeface="Times New Roman" pitchFamily="18" charset="0"/>
                <a:ea typeface="Times New Roman" pitchFamily="18" charset="0"/>
                <a:cs typeface="Times New Roman" pitchFamily="18" charset="0"/>
              </a:rPr>
              <a:t>.</a:t>
            </a:r>
            <a:endParaRPr kumimoji="0" lang="kk-KZ"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0" y="0"/>
            <a:ext cx="9144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kk-KZ"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kk-KZ"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Андрагогика мәселесіне  байланысты ұйымдастырылған курстар мен семинарларда барысында мынадай сипаттама өмірге келді. </a:t>
            </a:r>
            <a:r>
              <a:rPr kumimoji="0" lang="kk-KZ"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Ересек адам</a:t>
            </a:r>
            <a:r>
              <a:rPr kumimoji="0" lang="kk-KZ"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ол: </a:t>
            </a:r>
            <a:r>
              <a:rPr kumimoji="0" lang="kk-KZ" sz="2800" b="1"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шешім қабылдай білетін; өзіне жауапкершілік ала алатын; өмірлік тәжірибесі бар; сендіре, иландыра білетін;  өз ісі мен әрекетіне жауап бере білетін; нақты жағдайға баға беріп, шешім қабылдауға қабілетті; өз мүмкіндіктерін бағалай алатын;  нәтижеге жауап бере білетін;  индивид; тұлға; білімі бар адам; отбасын құрған; қойған мақсаттарына жететін; өз өмірінің сапасын жақсарта алатын адам; саналы әрекет ететін кісі; әрекетін жоспарлап, нәтижесін болжай біледі; қақтығыстарды шеше алады;  мемлекеттік заңдарға сәйкес өмір сүретін адам</a:t>
            </a:r>
            <a:r>
              <a:rPr lang="en-US" sz="2800" b="1" i="1" dirty="0" smtClean="0">
                <a:solidFill>
                  <a:srgbClr val="000000"/>
                </a:solidFill>
                <a:latin typeface="Times New Roman" pitchFamily="18" charset="0"/>
                <a:ea typeface="Times New Roman" pitchFamily="18" charset="0"/>
                <a:cs typeface="Times New Roman" pitchFamily="18" charset="0"/>
              </a:rPr>
              <a:t>.</a:t>
            </a:r>
            <a:endParaRPr kumimoji="0" lang="kk-KZ" sz="28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0" y="0"/>
            <a:ext cx="91440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7013" algn="just" defTabSz="914400" rtl="0" eaLnBrk="1" fontAlgn="base" latinLnBrk="0" hangingPunct="1">
              <a:lnSpc>
                <a:spcPct val="100000"/>
              </a:lnSpc>
              <a:spcBef>
                <a:spcPct val="0"/>
              </a:spcBef>
              <a:spcAft>
                <a:spcPct val="0"/>
              </a:spcAft>
              <a:buClrTx/>
              <a:buSzTx/>
              <a:buFontTx/>
              <a:buNone/>
              <a:tabLst/>
            </a:pPr>
            <a:r>
              <a:rPr kumimoji="0" lang="kk-KZ" sz="3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kk-KZ" sz="4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Дегенмен жалпы андрагогикалық еңбектерде негізінен </a:t>
            </a:r>
            <a:r>
              <a:rPr kumimoji="0" lang="kk-KZ" sz="40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ересек адам – физиологиялық, психологиялық, әлеуметтік, адамгершілік жағынан толысқан, өмірлік тәжірибесі бар, экономикалық тәуелсіз, өзінің мінез – құлқын басқаруға жеткілікті  сана-сезім  иесі</a:t>
            </a:r>
            <a:r>
              <a:rPr kumimoji="0" lang="kk-KZ" sz="40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kk-KZ" sz="4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деген сипаттама басшылыққа</a:t>
            </a:r>
            <a:r>
              <a:rPr kumimoji="0" lang="en-US" sz="4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kk-KZ" sz="4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алынады. </a:t>
            </a:r>
            <a:endParaRPr kumimoji="0" lang="kk-KZ"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0"/>
            <a:ext cx="9144000"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kk-KZ"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Адами ересектік </a:t>
            </a:r>
            <a:r>
              <a:rPr kumimoji="0" lang="kk-KZ" sz="3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балалық шақта </a:t>
            </a:r>
            <a:r>
              <a:rPr kumimoji="0" lang="kk-KZ"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пайда болады, </a:t>
            </a:r>
            <a:r>
              <a:rPr kumimoji="0" lang="kk-KZ" sz="3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жасөспірім шақта </a:t>
            </a:r>
            <a:r>
              <a:rPr kumimoji="0" lang="kk-KZ"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дамиды, </a:t>
            </a:r>
            <a:r>
              <a:rPr kumimoji="0" lang="kk-KZ" sz="3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жасы толған кезде </a:t>
            </a:r>
            <a:r>
              <a:rPr kumimoji="0" lang="kk-KZ"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үздіксіз өзгеріп отырады. Алайда қазіргі қоғам жағдайында адамның бұл даму үстіндегі құбылысының сипаттамасында өзгерістер орын алуда. Кейбір зерттеушілер (В.В. Абраменкова, И.С. Кон т.б.) «созылып кеткен балалық» тұжырымдамасын қалыптастыратын ересектер қоғамында кейбір </a:t>
            </a:r>
            <a:r>
              <a:rPr kumimoji="0" lang="kk-KZ" sz="3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балаға тән мінез-құлықтың сақталуы байқалады,</a:t>
            </a:r>
            <a:r>
              <a:rPr kumimoji="0" lang="kk-KZ" sz="32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kk-KZ" sz="3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ол балалықтың</a:t>
            </a:r>
            <a:r>
              <a:rPr kumimoji="0" lang="kk-KZ"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ұзақтығымен, болашақ ересектерге әлеуметтік өмірдің қиындықтарына қатысты шамадан тыс қамқор ету мен өбектеумен байланысты. </a:t>
            </a:r>
            <a:r>
              <a:rPr kumimoji="0" lang="en-US"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kk-KZ"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0" y="0"/>
            <a:ext cx="91440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36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kk-KZ" sz="360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9458" name="Rectangle 2"/>
          <p:cNvSpPr>
            <a:spLocks noChangeArrowheads="1"/>
          </p:cNvSpPr>
          <p:nvPr/>
        </p:nvSpPr>
        <p:spPr bwMode="auto">
          <a:xfrm>
            <a:off x="0" y="0"/>
            <a:ext cx="8929654" cy="68634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kk-KZ" sz="4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Білім беруді кеңінен алып қарағанда адамның өмір тіршілігінен бөліп алып тастауға болмайтыны, оның адамның өмір бойы атқаратын қызметтерін қолдайтыны туралы ойға келеміз. Адамның туғаннан бастап қайтыс болғанға дейінгі өмірінің </a:t>
            </a:r>
            <a:r>
              <a:rPr kumimoji="0" lang="kk-KZ" sz="40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ең үлкен бөлігі </a:t>
            </a:r>
            <a:r>
              <a:rPr kumimoji="0" lang="kk-KZ" sz="4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оның балалық шағы немесе жасөспірім кезі емес, </a:t>
            </a:r>
            <a:r>
              <a:rPr kumimoji="0" lang="kk-KZ" sz="40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ересек адамға айналуы </a:t>
            </a:r>
            <a:r>
              <a:rPr kumimoji="0" lang="kk-KZ" sz="4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кезеңінен тұрады. </a:t>
            </a:r>
            <a:endParaRPr kumimoji="0" lang="kk-KZ" sz="40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0" y="0"/>
            <a:ext cx="9144000"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kk-KZ"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Адам өмірінің мектептен кейінгі кезеңі үшін жасына қарай жіктеудің тұтас ғылыми негізі жоқ. Әдетте адамдар жасына қарай сандық жағынан (30 жасқа дейін, 30 жастан 45 жасқа, 65 жасқа дейін, 75 жастан кейінгі) немесе дәстүрлі – жастық шақ, жасөспірім жақ, кемелдену, қартаю деп бөлінеді. Осыған орай адам жасының метафоралық анықтамалары да бар, мысалы </a:t>
            </a:r>
            <a:r>
              <a:rPr kumimoji="0" lang="kk-KZ" sz="3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«нәзік жас», «бальзак жасы», «кербездік жас», «зейнеткерлік жас», «үшінші жас» </a:t>
            </a:r>
            <a:r>
              <a:rPr kumimoji="0" lang="kk-KZ"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т.б.. Кей жағдайда адам жасының қоғамдық-мөлшерленген жіктелуі дамудың генетикалық жағынан айқындалған ерекшеліктеріне сәйкес келе бермейтіні рас. </a:t>
            </a:r>
            <a:endParaRPr kumimoji="0" lang="kk-KZ"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0" y="0"/>
            <a:ext cx="9144000" cy="66171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Дегенмен әртүрлі ғалымдар ересектіктің шегін әрқалай айқындайтындығын айта кеткен жөн. Мысалы </a:t>
            </a:r>
            <a:r>
              <a:rPr lang="ru-RU" sz="2800" dirty="0" smtClean="0">
                <a:latin typeface="Times New Roman" pitchFamily="18" charset="0"/>
                <a:ea typeface="Times New Roman" pitchFamily="18" charset="0"/>
                <a:cs typeface="Times New Roman" pitchFamily="18" charset="0"/>
              </a:rPr>
              <a:t>: </a:t>
            </a: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Е.И.Степанова </a:t>
            </a:r>
            <a:r>
              <a:rPr kumimoji="0" lang="kk-KZ"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17 мен 70, </a:t>
            </a: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Ю.Н.Кулюткин </a:t>
            </a:r>
            <a:r>
              <a:rPr kumimoji="0" lang="kk-KZ"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16 мен 70,  </a:t>
            </a: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ағылшындық Д.Б.Бромлей </a:t>
            </a:r>
            <a:r>
              <a:rPr kumimoji="0" lang="kk-KZ"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21 мен 61 аралығы </a:t>
            </a: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деп есептесе, ал франциялық Р.Мюккиелли  </a:t>
            </a:r>
            <a:r>
              <a:rPr kumimoji="0" lang="kk-KZ"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23 жастан </a:t>
            </a: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басталады деген пікірде.</a:t>
            </a:r>
          </a:p>
          <a:p>
            <a:pPr marL="0" marR="0" lvl="0" indent="457200" algn="l" defTabSz="914400" rtl="0" eaLnBrk="0" fontAlgn="base" latinLnBrk="0" hangingPunct="0">
              <a:lnSpc>
                <a:spcPct val="100000"/>
              </a:lnSpc>
              <a:spcBef>
                <a:spcPct val="0"/>
              </a:spcBef>
              <a:spcAft>
                <a:spcPct val="0"/>
              </a:spcAft>
              <a:buClrTx/>
              <a:buSzTx/>
              <a:buFontTx/>
              <a:buNone/>
              <a:tabLst/>
            </a:pPr>
            <a:r>
              <a:rPr kumimoji="0" lang="kk-KZ"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Психофизиологияда адам жасын </a:t>
            </a:r>
            <a:r>
              <a:rPr kumimoji="0" lang="kk-KZ" sz="32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хронологиялық </a:t>
            </a:r>
            <a:r>
              <a:rPr kumimoji="0" lang="kk-KZ"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және </a:t>
            </a:r>
            <a:r>
              <a:rPr kumimoji="0" lang="kk-KZ" sz="32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биологиялық жас шамасы </a:t>
            </a:r>
            <a:r>
              <a:rPr kumimoji="0" lang="kk-KZ"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деп бөледі. </a:t>
            </a:r>
            <a:r>
              <a:rPr kumimoji="0" lang="kk-KZ" sz="3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Хронологиялық жас шамасы </a:t>
            </a:r>
            <a:r>
              <a:rPr kumimoji="0" lang="kk-KZ"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адамның немесе басқа тірі жанның дүниеде пайда болғанынан, туғанынан бастап өмір сүрген, тіршілік еткен уақытының (жылдарының) саны. </a:t>
            </a:r>
            <a:r>
              <a:rPr kumimoji="0" lang="kk-KZ" sz="3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Биологиялық жас шамасы </a:t>
            </a:r>
            <a:r>
              <a:rPr kumimoji="0" lang="kk-KZ"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адамның өсуі мен дамуының кезеңдері, деңгейі</a:t>
            </a: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kk-KZ"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0" y="0"/>
            <a:ext cx="9144000"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kk-KZ"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Белгілі әлеуметтанушы </a:t>
            </a:r>
            <a:r>
              <a:rPr kumimoji="0" lang="kk-KZ" sz="32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И.С. Конның </a:t>
            </a:r>
            <a:r>
              <a:rPr kumimoji="0" lang="kk-KZ"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пікірінше, жас категорияларын санаудың </a:t>
            </a:r>
            <a:r>
              <a:rPr kumimoji="0" lang="kk-KZ" sz="3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үш жүйесі </a:t>
            </a:r>
            <a:r>
              <a:rPr kumimoji="0" lang="kk-KZ"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бар, олар: </a:t>
            </a:r>
            <a:r>
              <a:rPr kumimoji="0" lang="kk-KZ" sz="3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жеке дара дамудың заңдылықтары (адамның психобиологиялық ерекшеліктеріне негізделген мүмкіндіктері); </a:t>
            </a:r>
            <a:endParaRPr kumimoji="0" lang="ru-RU" sz="32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kk-KZ" sz="3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қоғамды жас шамасы бойынша стратификациялау ерекшелігі (әрбір буын үшін әлеуметтік-мәдени талаптар мен әрбір жас шамасының міндеті туралы қоғамдық түсінік);</a:t>
            </a:r>
            <a:endParaRPr kumimoji="0" lang="ru-RU" sz="32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kk-KZ" sz="3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мәдениеттің жас шамасы бойынша белгісі (мінез-құлық актілері, сыртқы бет-бейнесі, қарым-қатынас түрлері аясында әлеуметтік үміттердің жиынтығы).</a:t>
            </a:r>
            <a:endParaRPr kumimoji="0" lang="kk-KZ" sz="3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0" y="0"/>
            <a:ext cx="9144000"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kk-KZ"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Ересек адам көпөлшемді тіршілік иесі бола тұрып қоғамның дамуына </a:t>
            </a:r>
            <a:r>
              <a:rPr kumimoji="0" lang="kk-KZ" sz="3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физиологиялық, әлеуметтік-психологиялық, мазмұндық </a:t>
            </a:r>
            <a:r>
              <a:rPr kumimoji="0" lang="kk-KZ"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сипатта және </a:t>
            </a:r>
            <a:r>
              <a:rPr kumimoji="0" lang="kk-KZ" sz="3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басқа да әр түрлі бағыттарда </a:t>
            </a:r>
            <a:r>
              <a:rPr kumimoji="0" lang="kk-KZ"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өзінің жеке дара үлесін қоса алады. </a:t>
            </a:r>
            <a:r>
              <a:rPr kumimoji="0" lang="kk-KZ" sz="32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Нақтылай кетсек:</a:t>
            </a:r>
            <a:endParaRPr kumimoji="0" lang="ru-RU" sz="32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kk-KZ" sz="3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табиғаттық бағытта (ұрпақ жалғастыру);</a:t>
            </a:r>
            <a:endParaRPr kumimoji="0" lang="ru-RU" sz="32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kk-KZ" sz="3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-тарихи-әлеуметтік бағытта (әлеуметтік өндіріс пен қоғамдық іс-әрекетке қатысу);</a:t>
            </a:r>
            <a:endParaRPr kumimoji="0" lang="ru-RU" sz="32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kk-KZ" sz="3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мәдени бағытта (мәдени тәжірибені сақтау және жаңа мәдениетті жасау);</a:t>
            </a:r>
            <a:endParaRPr kumimoji="0" lang="ru-RU" sz="32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kk-KZ" sz="3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рухани бағытта (рухани ізденісте саналы түрде «өз шегінен шығуға» қарай жылжу, адамзат дамуының рухани тәжірибесін игеру).</a:t>
            </a:r>
            <a:endParaRPr kumimoji="0" lang="kk-KZ" sz="3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357166"/>
            <a:ext cx="8929718" cy="62940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227013" fontAlgn="base">
              <a:spcBef>
                <a:spcPct val="0"/>
              </a:spcBef>
              <a:spcAft>
                <a:spcPct val="0"/>
              </a:spcAft>
            </a:pPr>
            <a:r>
              <a:rPr lang="kk-KZ" sz="3600" b="1" dirty="0" smtClean="0">
                <a:solidFill>
                  <a:srgbClr val="FF0000"/>
                </a:solidFill>
                <a:latin typeface="Times New Roman" pitchFamily="18" charset="0"/>
                <a:ea typeface="Times New Roman" pitchFamily="18" charset="0"/>
                <a:cs typeface="Times New Roman" pitchFamily="18" charset="0"/>
              </a:rPr>
              <a:t>ЖОСПАРЫ</a:t>
            </a:r>
            <a:r>
              <a:rPr lang="kk-KZ" sz="3600" b="1" dirty="0" smtClean="0">
                <a:solidFill>
                  <a:srgbClr val="FF0000"/>
                </a:solidFill>
                <a:latin typeface="Times New Roman" pitchFamily="18" charset="0"/>
                <a:ea typeface="Times New Roman" pitchFamily="18" charset="0"/>
                <a:cs typeface="Times New Roman" pitchFamily="18" charset="0"/>
              </a:rPr>
              <a:t>:</a:t>
            </a:r>
            <a:endParaRPr lang="en-US" sz="3600" b="1" dirty="0" smtClean="0">
              <a:solidFill>
                <a:srgbClr val="FF0000"/>
              </a:solidFill>
              <a:latin typeface="Times New Roman" pitchFamily="18" charset="0"/>
              <a:ea typeface="Times New Roman" pitchFamily="18" charset="0"/>
              <a:cs typeface="Times New Roman" pitchFamily="18" charset="0"/>
            </a:endParaRPr>
          </a:p>
          <a:p>
            <a:pPr lvl="0" indent="227013" fontAlgn="base">
              <a:spcBef>
                <a:spcPct val="0"/>
              </a:spcBef>
              <a:spcAft>
                <a:spcPct val="0"/>
              </a:spcAft>
            </a:pPr>
            <a:r>
              <a:rPr kumimoji="0" lang="ru-RU" sz="5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a:t>
            </a:r>
            <a:r>
              <a:rPr kumimoji="0" lang="kk-KZ" sz="5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Адам өмірінінің</a:t>
            </a:r>
            <a:r>
              <a:rPr kumimoji="0" lang="kk-KZ" sz="5400" b="1"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негізгі кезеңдері</a:t>
            </a:r>
          </a:p>
          <a:p>
            <a:pPr lvl="0" indent="227013" fontAlgn="base">
              <a:spcBef>
                <a:spcPct val="0"/>
              </a:spcBef>
              <a:spcAft>
                <a:spcPct val="0"/>
              </a:spcAft>
            </a:pPr>
            <a:r>
              <a:rPr kumimoji="0" lang="ru-RU" sz="5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a:t>
            </a:r>
            <a:r>
              <a:rPr kumimoji="0" lang="en-US" sz="5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kk-KZ" sz="5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Ересек білім алушының    әлеуметтік-психологиялық  сипаттамасы</a:t>
            </a:r>
            <a:endParaRPr kumimoji="0" lang="en-US" sz="5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lvl="0" indent="227013" fontAlgn="base">
              <a:spcBef>
                <a:spcPct val="0"/>
              </a:spcBef>
              <a:spcAft>
                <a:spcPct val="0"/>
              </a:spcAft>
            </a:pPr>
            <a:r>
              <a:rPr lang="ru-RU" sz="5400" b="1" dirty="0" smtClean="0">
                <a:latin typeface="Times New Roman" pitchFamily="18" charset="0"/>
                <a:cs typeface="Times New Roman" pitchFamily="18" charset="0"/>
              </a:rPr>
              <a:t>3</a:t>
            </a:r>
            <a:r>
              <a:rPr lang="en-US" sz="5400" b="1" dirty="0" smtClean="0">
                <a:latin typeface="Times New Roman" pitchFamily="18" charset="0"/>
                <a:cs typeface="Times New Roman" pitchFamily="18" charset="0"/>
              </a:rPr>
              <a:t>. </a:t>
            </a:r>
            <a:r>
              <a:rPr lang="uk-UA" sz="5400" b="1" dirty="0" err="1" smtClean="0">
                <a:latin typeface="Times New Roman" pitchFamily="18" charset="0"/>
                <a:cs typeface="Times New Roman" pitchFamily="18" charset="0"/>
              </a:rPr>
              <a:t>Ересектіктің</a:t>
            </a:r>
            <a:r>
              <a:rPr lang="uk-UA" sz="5400" b="1" dirty="0" smtClean="0">
                <a:latin typeface="Times New Roman" pitchFamily="18" charset="0"/>
                <a:cs typeface="Times New Roman" pitchFamily="18" charset="0"/>
              </a:rPr>
              <a:t> </a:t>
            </a:r>
            <a:r>
              <a:rPr lang="uk-UA" sz="5400" b="1" dirty="0" err="1" smtClean="0">
                <a:latin typeface="Times New Roman" pitchFamily="18" charset="0"/>
                <a:cs typeface="Times New Roman" pitchFamily="18" charset="0"/>
              </a:rPr>
              <a:t>кезеңдері</a:t>
            </a:r>
            <a:endParaRPr kumimoji="0" lang="en-US" sz="5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227013"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Arial" pitchFamily="34" charset="0"/>
              <a:ea typeface="Times New Roman" pitchFamily="18" charset="0"/>
              <a:cs typeface="Kz Times New Roman"/>
            </a:endParaRPr>
          </a:p>
          <a:p>
            <a:pPr marL="0" marR="0" lvl="0" indent="227013" algn="l" defTabSz="914400" rtl="0" eaLnBrk="1" fontAlgn="base" latinLnBrk="0" hangingPunct="1">
              <a:lnSpc>
                <a:spcPct val="100000"/>
              </a:lnSpc>
              <a:spcBef>
                <a:spcPct val="0"/>
              </a:spcBef>
              <a:spcAft>
                <a:spcPct val="0"/>
              </a:spcAft>
              <a:buClrTx/>
              <a:buSzTx/>
              <a:buFontTx/>
              <a:buNone/>
              <a:tabLst/>
            </a:pPr>
            <a:endParaRPr kumimoji="0" lang="ru-RU" sz="900" b="0" i="0" u="none" strike="noStrike" cap="none" normalizeH="0" baseline="0" dirty="0" smtClean="0">
              <a:ln>
                <a:noFill/>
              </a:ln>
              <a:solidFill>
                <a:schemeClr val="tx1"/>
              </a:solidFill>
              <a:effectLst/>
              <a:latin typeface="Arial" pitchFamily="34" charset="0"/>
              <a:cs typeface="Arial" pitchFamily="34" charset="0"/>
            </a:endParaRPr>
          </a:p>
          <a:p>
            <a:pPr marL="0" marR="0" lvl="0" indent="227013"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0" y="0"/>
            <a:ext cx="914400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Ересек адамның үлгісін жасағанда оны </a:t>
            </a:r>
            <a:r>
              <a:rPr kumimoji="0" lang="kk-KZ"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биоәлеуметтік-мәдени, рухани-адамгершілік жағынан дамитын тірі жан </a:t>
            </a: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деп қарастырған жөн. </a:t>
            </a:r>
            <a:r>
              <a:rPr kumimoji="0" lang="kk-KZ"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Ересек адам </a:t>
            </a: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kk-KZ" sz="28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жеке, субъективті, жеке тұлғалық, жеке даралық және әмбебаптық бастамаларды </a:t>
            </a: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бойына жиған тірі жан. </a:t>
            </a:r>
          </a:p>
          <a:p>
            <a:pPr indent="457200" algn="just" fontAlgn="base">
              <a:spcBef>
                <a:spcPct val="0"/>
              </a:spcBef>
              <a:spcAft>
                <a:spcPct val="0"/>
              </a:spcAft>
            </a:pPr>
            <a:r>
              <a:rPr lang="kk-KZ" sz="2800" b="1" i="1" dirty="0" smtClean="0">
                <a:solidFill>
                  <a:srgbClr val="FF0000"/>
                </a:solidFill>
                <a:latin typeface="Times New Roman" pitchFamily="18" charset="0"/>
                <a:cs typeface="Times New Roman" pitchFamily="18" charset="0"/>
              </a:rPr>
              <a:t>Субъект</a:t>
            </a:r>
            <a:r>
              <a:rPr lang="kk-KZ" sz="2800" dirty="0" smtClean="0">
                <a:latin typeface="Times New Roman" pitchFamily="18" charset="0"/>
                <a:cs typeface="Times New Roman" pitchFamily="18" charset="0"/>
              </a:rPr>
              <a:t> ретінде ересек адам тақырыптық-тәжірибелік, кәсіби іс-әрекет иесі, өзінің жан-рухани күштерін, яғни сана мен рефлексияның белсенділігін, мақсатты қою еркіндігі мен өз әрекетіне деген жауапкершілікті, өзінің жеке дара ұстанымын білдіру қажеттілігін, басқалармен қарым-қатынас жасауға ұмтылысын, өз бетінше жұмсаушы. </a:t>
            </a:r>
            <a:r>
              <a:rPr lang="kk-KZ" sz="2800" b="1" i="1" dirty="0" smtClean="0">
                <a:solidFill>
                  <a:srgbClr val="FF0000"/>
                </a:solidFill>
                <a:latin typeface="Times New Roman" pitchFamily="18" charset="0"/>
                <a:cs typeface="Times New Roman" pitchFamily="18" charset="0"/>
              </a:rPr>
              <a:t>Жеке тұлға</a:t>
            </a:r>
            <a:r>
              <a:rPr lang="kk-KZ" sz="2800" dirty="0" smtClean="0">
                <a:solidFill>
                  <a:srgbClr val="FF0000"/>
                </a:solidFill>
                <a:latin typeface="Times New Roman" pitchFamily="18" charset="0"/>
                <a:cs typeface="Times New Roman" pitchFamily="18" charset="0"/>
              </a:rPr>
              <a:t> </a:t>
            </a:r>
            <a:r>
              <a:rPr lang="kk-KZ" sz="2800" dirty="0" smtClean="0">
                <a:latin typeface="Times New Roman" pitchFamily="18" charset="0"/>
                <a:cs typeface="Times New Roman" pitchFamily="18" charset="0"/>
              </a:rPr>
              <a:t>ретінде ол – басқа адамдар арасында өз орнын еркін әрі жауапкершілікпен айқандайтын әлеуметтік топ өкілі, қоғамдық қатынастар иесі.</a:t>
            </a:r>
            <a:endParaRPr lang="ru-RU" sz="2800" dirty="0" smtClean="0">
              <a:latin typeface="Times New Roman" pitchFamily="18" charset="0"/>
              <a:cs typeface="Times New Roman" pitchFamily="18" charset="0"/>
            </a:endParaRPr>
          </a:p>
          <a:p>
            <a:pPr marL="0" marR="0" lvl="0" indent="457200" algn="just" defTabSz="914400" rtl="0" eaLnBrk="1" fontAlgn="base" latinLnBrk="0" hangingPunct="1">
              <a:lnSpc>
                <a:spcPct val="100000"/>
              </a:lnSpc>
              <a:spcBef>
                <a:spcPct val="0"/>
              </a:spcBef>
              <a:spcAft>
                <a:spcPct val="0"/>
              </a:spcAft>
              <a:buClrTx/>
              <a:buSzTx/>
              <a:buFontTx/>
              <a:buNone/>
              <a:tabLst/>
            </a:pPr>
            <a:endParaRPr kumimoji="0" lang="kk-KZ"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0" y="0"/>
            <a:ext cx="91440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kk-KZ" sz="3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Ересек адам дара жеке тұлға ретінде адам дамуының сапалы тіпті басқа деңгейі, ол өзінің зиятты және кәсіби қажеттіліктерін шығармашылық іс-әрекет арқылы қанағаттандырады. Бұл өз бетінше ересек адамның өз өзімен, өз бірегейлігімен, қайталанбастығымен, басқа өзімен рефлексивті кездесуі, бұл дамыған жеке тұлғаның қоршаған адамдардың, тіпті дамудың мұндай дәрежесіне жетпегендердің оны қабылдауы немесе қабылдамауы арқылы көрінетін «сапа белгісі». </a:t>
            </a:r>
            <a:endParaRPr kumimoji="0" lang="kk-KZ"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0" y="0"/>
            <a:ext cx="9144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Ересек адам </a:t>
            </a:r>
            <a:r>
              <a:rPr kumimoji="0" lang="kk-KZ" sz="2800" b="1" i="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әмбебаптық үлгісі </a:t>
            </a: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ретінде – </a:t>
            </a:r>
            <a:r>
              <a:rPr kumimoji="0" lang="kk-KZ"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адамның рухани дамуының жоғарғы деңгейі, ол әлемдік сананың байланысының, ноосфералық ой мен құдіретті бастаманың</a:t>
            </a: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иесі. Егер құдіретті бастаманы адамның өз ішінде, </a:t>
            </a:r>
            <a:r>
              <a:rPr kumimoji="0" lang="kk-KZ"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әлемде Абсолютті, Идеяны, Жоғарғы әділетті, адам Ар-ұятының көзін, Кінә мен Ұят сезімдерін, адам күші жетпейтін мүмкіндіктер мен күш-жігерді іздеу </a:t>
            </a: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деп түсінетін болсақ, жаңа тарихи кезеңде кез келген ересек адамның бойында екі бастаманың: </a:t>
            </a:r>
            <a:r>
              <a:rPr kumimoji="0" lang="kk-KZ"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құдіреттілік пен жамандықтың, жарық пен қараңғылықтың, жасампаздық пен жоюшылықтың, руханилық пен азғандықтың бар екені.</a:t>
            </a: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kk-KZ"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Әмбебап</a:t>
            </a: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ересек адамның </a:t>
            </a:r>
            <a:r>
              <a:rPr kumimoji="0" lang="kk-KZ"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«жақсырақ өзін» іздеуі жасампаздыққа сүйеніп, өз бойындағы жамандықты </a:t>
            </a: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жою болып табылады. </a:t>
            </a:r>
            <a:endParaRPr kumimoji="0" lang="kk-KZ"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0" y="0"/>
            <a:ext cx="9144000" cy="68634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uk-UA"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uk-UA" sz="3200" b="1"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Ересектіктің</a:t>
            </a:r>
            <a:r>
              <a:rPr kumimoji="0" lang="uk-UA"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uk-UA" sz="3200" b="1" i="0" u="none" strike="noStrike" cap="none" normalizeH="0" baseline="0" dirty="0" err="1" smtClean="0">
                <a:ln>
                  <a:noFill/>
                </a:ln>
                <a:solidFill>
                  <a:srgbClr val="FF0000"/>
                </a:solidFill>
                <a:effectLst/>
                <a:latin typeface="Times New Roman" pitchFamily="18" charset="0"/>
                <a:ea typeface="Times New Roman" pitchFamily="18" charset="0"/>
                <a:cs typeface="Times New Roman" pitchFamily="18" charset="0"/>
              </a:rPr>
              <a:t>кезеңдері</a:t>
            </a:r>
            <a:endParaRPr kumimoji="0" lang="ru-RU" sz="32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Адам жасын кезеңдерге бөлу мен оның көрсеткіштері жайлы әралуан пікірлер бар. Бұл мәселе ең алғаш Ежелгі Грекия жерінде көтеріліп, Питагор адамды табиғаттың туындысы ретінде қарастыра отырып, оның өмірінің әр 20 жылын  жыл мезгілдеріне орай бөлуді ұсынады. Адам жасының көктемі – 20 жасқа дейін; жазы – 20-40 жас; күзі – 40-60; ал қысы – 60-80 деп белгілеген.</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Аристотель жас мөлшерін: </a:t>
            </a: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жастық шақ, есейген шақ, қарттық </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деп бөле отырып, әр жасқа тән ерекшеліктерді айқындаған. </a:t>
            </a: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Жастық</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шаққа </a:t>
            </a: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құмарту, еліктеу,</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есейген</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шаққа </a:t>
            </a: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ұмтылыстар мен биік мақсаттар, кісілік</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ал </a:t>
            </a: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қарттыққа</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өмірдің </a:t>
            </a: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мәнін ұғыну, ақылгөйлік, даналық, парасаттылық </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тән деп есептеген.</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Ежелгі Қытайда адамның жас мөлшерінің кезеңдері тіршілік әрекеті және айналысатын қызмет түріне қатысты айқындалатын болған. 20-30 жас аралығы тұрмыс құратын; 30-40 жас қоғамдық қызметке араласу; 40-50 жас жеке басына арналатын кезең; 50-60 шығармашылық кезеңі ретінде айқындалады.</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0" y="0"/>
            <a:ext cx="91440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Ересек адам үшін өмірінің кез келген мезетінде оқудың мәні бар екенін дәлелдегеннен кейін, бұл оқытудың үрдіс ретінде баланы оқытудан қандай айырмашылығы бар екенін айқандау үшін ересектенудің бірнеше мазмұндық-мәндік кезеңдерге бөлінетіндігіне тоқталған жөн.</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kk-KZ" sz="24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Бірінші</a:t>
            </a:r>
            <a:r>
              <a:rPr kumimoji="0" lang="kk-KZ" sz="2400" b="1" i="1"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кезең </a:t>
            </a:r>
            <a:r>
              <a:rPr kumimoji="0" lang="kk-KZ"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жастық шақ</a:t>
            </a:r>
            <a:r>
              <a:rPr kumimoji="0" lang="kk-KZ" sz="28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(18 – 30 жас аралығы). Бұл – адамның болмыстық мүмкіндіктеріне толықтай кірісе алуымен сипатталады: ол жанұя құрып, бала өсіруге, қоғамның әлеуметтік-еңбектік және әлеуметтік-саяси өміріне қатысуға дайын; оның алдында жан жақты белсенділік кеңістігі ашылған кезеңі. Бұл өмірлік жолды стратегиялық тұрғыда таңдаудың жаңа жағдайын жасайды. Немістің философиялық әдебиетінде 22 жастан 27 жасқа дейінгі кезеңнің «жиһанкездік жылдар» деп аталуы тегін емес. Бұл сөз тіркесінің астарында географиялық, физикалық кеңістіктегі жиһанкездікпен қоса адамның болашақ тағдырын анықтайтын рухани ізденістер деген терең ой жатыр. Бұл кезең, сондай-ақ, байқап көру мен қателіктер уақыты, алғашқы өмір сабақтарынан тәжірибе жинақтау шағы болып табылады</a:t>
            </a:r>
            <a:r>
              <a:rPr kumimoji="0" lang="kk-KZ"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kk-KZ"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0" y="0"/>
            <a:ext cx="91440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kk-KZ" sz="36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Екінші кезең </a:t>
            </a:r>
            <a:r>
              <a:rPr kumimoji="0" lang="kk-KZ" sz="3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kk-KZ" sz="36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кемелдену.</a:t>
            </a:r>
            <a:r>
              <a:rPr kumimoji="0" lang="kk-KZ" sz="36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kk-KZ" sz="3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Дәстүрлі, тұрмыстық түсіндірмеде «кемеліне жеткен» ұғымы белгілі бір жасқа жету дегенді білдіреді. Кемелдену, бұған қоса, тәжірибе, уақыт, даму деңгейі, іс-әрекет, белгілі бір талаптарға сәйкестік арқылы айқындалады. («Кемеліне жеткен» сөзінің мәні – ойластырылған, тәжірибелілікті айғақтайтын; толық қалыптасқан, толық дамыған т.б. дегенге сай келеді). Кемелдену уақыты жастық шақ пен кәріліктің арасы – 30 жастан 55-60 жасқа дейінгі кезең деп қарастырады.</a:t>
            </a:r>
            <a:endParaRPr kumimoji="0" lang="kk-KZ"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0"/>
            <a:ext cx="91440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Көптеген зерттеушілердің пікірінше, кемелдену ұғымы адами ресурстардың физиологиялық жай-күйі емес. Кемелденудің физиологиялық, психологиялық, әлеуметтік сияқты түрлері бар. Кемелдену жасы адамгершілік қасиетпен сипатталады, сондықтан адамның кемеліне жетуі жылдар бойы жинақталған зияты және рухани еңбек арқылы келеді. Бұл адам болу, өзін жеке тұлға ретінде көрсете алу үшін күш салып, тырысудың нәтижесі. Қоғамға, басқа адамдарға өз өмірінің шығармашылығының жемістерін көрсететін мезгіл.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Адамның кемелденуінің маңызды көрсеткіштерінің </a:t>
            </a:r>
            <a:r>
              <a:rPr kumimoji="0" lang="kk-KZ"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бірі ретінде әлеуметтік жауапкершілік шарасы еліміздің </a:t>
            </a:r>
            <a:r>
              <a:rPr kumimoji="0" lang="kk-KZ"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Ата заңы – Конституцияда </a:t>
            </a:r>
            <a:r>
              <a:rPr kumimoji="0" lang="kk-KZ"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көрсетілген. Онда </a:t>
            </a:r>
            <a:r>
              <a:rPr kumimoji="0" lang="kk-KZ"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еліміздің кәмелетке толған азаматтары «өзінің азаматтығына орай  құқықтарға ие болып, міндеттер атқарады» (12 бап, 3 тармақ),</a:t>
            </a:r>
            <a:r>
              <a:rPr kumimoji="0" lang="kk-KZ"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kk-KZ"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сонымен бірге «18</a:t>
            </a:r>
            <a:r>
              <a:rPr kumimoji="0" lang="kk-KZ"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kk-KZ"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жасқа келген азаматтар мемлекеттік билік органдары мен жергілікті өзін өзі басқару орындарын сайлап және сайлануға»</a:t>
            </a:r>
            <a:r>
              <a:rPr kumimoji="0" lang="kk-KZ"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kk-KZ"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(33 бап) құқықтары </a:t>
            </a:r>
            <a:r>
              <a:rPr kumimoji="0" lang="kk-KZ"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бар делінген.</a:t>
            </a:r>
            <a:r>
              <a:rPr kumimoji="0" lang="kk-KZ" sz="24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285728"/>
            <a:ext cx="8643998" cy="5693866"/>
          </a:xfrm>
          <a:prstGeom prst="rect">
            <a:avLst/>
          </a:prstGeom>
        </p:spPr>
        <p:txBody>
          <a:bodyPr wrap="square">
            <a:spAutoFit/>
          </a:bodyPr>
          <a:lstStyle/>
          <a:p>
            <a:r>
              <a:rPr lang="kk-KZ" sz="2800" b="1" i="1" dirty="0" smtClean="0">
                <a:latin typeface="Times New Roman" pitchFamily="18" charset="0"/>
                <a:cs typeface="Times New Roman" pitchFamily="18" charset="0"/>
              </a:rPr>
              <a:t>Есеюдің үшінші кезеңі </a:t>
            </a:r>
            <a:r>
              <a:rPr lang="kk-KZ" sz="2800" dirty="0" smtClean="0">
                <a:latin typeface="Times New Roman" pitchFamily="18" charset="0"/>
                <a:cs typeface="Times New Roman" pitchFamily="18" charset="0"/>
              </a:rPr>
              <a:t>– </a:t>
            </a:r>
            <a:r>
              <a:rPr lang="kk-KZ" sz="2800" b="1" dirty="0" smtClean="0">
                <a:solidFill>
                  <a:srgbClr val="FF0000"/>
                </a:solidFill>
                <a:latin typeface="Times New Roman" pitchFamily="18" charset="0"/>
                <a:cs typeface="Times New Roman" pitchFamily="18" charset="0"/>
              </a:rPr>
              <a:t>егде жас, көп жасағандық</a:t>
            </a:r>
            <a:r>
              <a:rPr lang="kk-KZ" sz="2800" dirty="0" smtClean="0">
                <a:solidFill>
                  <a:srgbClr val="FF0000"/>
                </a:solidFill>
                <a:latin typeface="Times New Roman" pitchFamily="18" charset="0"/>
                <a:cs typeface="Times New Roman" pitchFamily="18" charset="0"/>
              </a:rPr>
              <a:t>. </a:t>
            </a:r>
            <a:r>
              <a:rPr lang="kk-KZ" sz="2800" dirty="0" smtClean="0">
                <a:latin typeface="Times New Roman" pitchFamily="18" charset="0"/>
                <a:cs typeface="Times New Roman" pitchFamily="18" charset="0"/>
              </a:rPr>
              <a:t>Егде жастағы адамның қалыптасуы оның өмірінің алдыңғы кезеңдерінен өзгеше болып келеді (егде, көп жасаған яғни біраз өмір сүрген, өмірдің жөн-жосығын білетін деген сөз). Бұл өмір жолының қорытындысын жасау, жинаған тәжірибесіне баға беру, оны басқаларға жеткізу уақыты. Әр адам үшінші жас шамасына аяқ басарда өмірінің стратегиясын таңдайды. Зейнеткерлікке шыққаннан кейін кейбіреулер үй шаруашылығын ұйымдастырып, жүргізеді, немерелерінің тәрбиесіне белсенді қатысады, саяжайда еңбек етеді. Енді біреулері қарқынды қоғамдық іс-әрекетті бастаса, кейбіреуі жалғыздықта тұйықталады. </a:t>
            </a:r>
            <a:endParaRPr lang="ru-RU" sz="2800"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214291"/>
            <a:ext cx="8715436" cy="5632311"/>
          </a:xfrm>
          <a:prstGeom prst="rect">
            <a:avLst/>
          </a:prstGeom>
        </p:spPr>
        <p:txBody>
          <a:bodyPr wrap="square">
            <a:spAutoFit/>
          </a:bodyPr>
          <a:lstStyle/>
          <a:p>
            <a:r>
              <a:rPr lang="kk-KZ" sz="3600" dirty="0" smtClean="0">
                <a:latin typeface="Times New Roman" pitchFamily="18" charset="0"/>
                <a:cs typeface="Times New Roman" pitchFamily="18" charset="0"/>
              </a:rPr>
              <a:t>Үшінші жас шамасында ғана </a:t>
            </a:r>
            <a:r>
              <a:rPr lang="kk-KZ" sz="3600" b="1" dirty="0" smtClean="0">
                <a:latin typeface="Times New Roman" pitchFamily="18" charset="0"/>
                <a:cs typeface="Times New Roman" pitchFamily="18" charset="0"/>
              </a:rPr>
              <a:t>адамда дүниені танудың, ұғынудың тәсілдері мен түрлерін толықтай игеру мүмкіндігі </a:t>
            </a:r>
            <a:r>
              <a:rPr lang="kk-KZ" sz="3600" dirty="0" smtClean="0">
                <a:latin typeface="Times New Roman" pitchFamily="18" charset="0"/>
                <a:cs typeface="Times New Roman" pitchFamily="18" charset="0"/>
              </a:rPr>
              <a:t>туады. Бұл - философиялық, ғылыми, діни таным, көркем немесе техникалық шығармашылық, ұлттық мәдениет пен дәстүрдің тереңіне бойлау болуы мүмкін. Егде жастағы өмірдің мазмұны көбінесе адамның өмір бойы жинаған білімі мен мәдени тәжірибесіне байланысты.</a:t>
            </a:r>
            <a:endParaRPr lang="ru-RU" sz="3600"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142844" y="142852"/>
            <a:ext cx="8715436"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kk-KZ"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Егде адамның кәрілікке қадам басуы әр адамда әр түрлі болады. Ағзаның қайта қалпына келмес физиологиялық өзгерістеріне қарамастан қартаю кезеңіне көп адамдар </a:t>
            </a:r>
            <a:r>
              <a:rPr kumimoji="0" lang="kk-KZ" sz="3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өмір мен білім тәжірибесінің </a:t>
            </a:r>
            <a:r>
              <a:rPr kumimoji="0" lang="kk-KZ"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қайнар көзі болатын </a:t>
            </a:r>
            <a:r>
              <a:rPr kumimoji="0" lang="kk-KZ" sz="3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кемеңгерлік, даналық тән. </a:t>
            </a:r>
            <a:r>
              <a:rPr kumimoji="0" lang="kk-KZ"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Осы жасқа дейін </a:t>
            </a:r>
            <a:r>
              <a:rPr kumimoji="0" lang="kk-KZ" sz="3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ғылымның, техниканың, мәдениеттің, білімнің дамуына</a:t>
            </a:r>
            <a:r>
              <a:rPr kumimoji="0" lang="kk-KZ"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айтарлықтай үлес қосқан адамдар жасына қарамастан жас буын үшін, өмір бойына созылатын білімнің бастапқы сатыларында тұрғандар үшін адамгершілік бағдары бола алады. </a:t>
            </a:r>
            <a:endParaRPr kumimoji="0" lang="kk-KZ"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428604"/>
            <a:ext cx="8715436" cy="5693866"/>
          </a:xfrm>
          <a:prstGeom prst="rect">
            <a:avLst/>
          </a:prstGeom>
        </p:spPr>
        <p:txBody>
          <a:bodyPr wrap="square">
            <a:spAutoFit/>
          </a:bodyPr>
          <a:lstStyle/>
          <a:p>
            <a:r>
              <a:rPr lang="ru-RU" sz="2800" b="1" dirty="0" err="1" smtClean="0">
                <a:solidFill>
                  <a:srgbClr val="FF0000"/>
                </a:solidFill>
                <a:latin typeface="Times New Roman" pitchFamily="18" charset="0"/>
                <a:cs typeface="Times New Roman" pitchFamily="18" charset="0"/>
              </a:rPr>
              <a:t>Өсу және </a:t>
            </a:r>
            <a:r>
              <a:rPr lang="ru-RU" sz="2800" b="1" dirty="0" smtClean="0">
                <a:solidFill>
                  <a:srgbClr val="FF0000"/>
                </a:solidFill>
                <a:latin typeface="Times New Roman" pitchFamily="18" charset="0"/>
                <a:cs typeface="Times New Roman" pitchFamily="18" charset="0"/>
              </a:rPr>
              <a:t>даму</a:t>
            </a:r>
            <a:r>
              <a:rPr lang="ru-RU" sz="2800" dirty="0" smtClean="0">
                <a:solidFill>
                  <a:srgbClr val="FF0000"/>
                </a:solidFill>
                <a:latin typeface="Times New Roman" pitchFamily="18" charset="0"/>
                <a:cs typeface="Times New Roman" pitchFamily="18" charset="0"/>
              </a:rPr>
              <a:t> - </a:t>
            </a:r>
            <a:r>
              <a:rPr lang="ru-RU" sz="2800" dirty="0" err="1" smtClean="0">
                <a:latin typeface="Times New Roman" pitchFamily="18" charset="0"/>
                <a:cs typeface="Times New Roman" pitchFamily="18" charset="0"/>
              </a:rPr>
              <a:t>әрбір жеке</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ағзаға тән қасиеттердің бірі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Өсу </a:t>
            </a:r>
            <a:r>
              <a:rPr lang="ru-RU" sz="2800" dirty="0" smtClean="0">
                <a:latin typeface="Times New Roman" pitchFamily="18" charset="0"/>
                <a:cs typeface="Times New Roman" pitchFamily="18" charset="0"/>
              </a:rPr>
              <a:t>мен даму </a:t>
            </a:r>
            <a:r>
              <a:rPr lang="ru-RU" sz="2800" dirty="0" err="1" smtClean="0">
                <a:latin typeface="Times New Roman" pitchFamily="18" charset="0"/>
                <a:cs typeface="Times New Roman" pitchFamily="18" charset="0"/>
              </a:rPr>
              <a:t>кезінде</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hlinkClick r:id="rId2" tooltip="Ұлпа"/>
              </a:rPr>
              <a:t>ұлпалар</a:t>
            </a:r>
            <a:r>
              <a:rPr lang="ru-RU" sz="2800" dirty="0" smtClean="0">
                <a:latin typeface="Times New Roman" pitchFamily="18" charset="0"/>
                <a:cs typeface="Times New Roman" pitchFamily="18" charset="0"/>
              </a:rPr>
              <a:t> мен </a:t>
            </a:r>
            <a:r>
              <a:rPr lang="ru-RU" sz="2800" dirty="0" err="1" smtClean="0">
                <a:latin typeface="Times New Roman" pitchFamily="18" charset="0"/>
                <a:cs typeface="Times New Roman" pitchFamily="18" charset="0"/>
              </a:rPr>
              <a:t>мүшелерде сандық және сапалық күрделі өзгерістер байқалады</a:t>
            </a:r>
            <a:r>
              <a:rPr lang="ru-RU" sz="2800" dirty="0" smtClean="0">
                <a:latin typeface="Times New Roman" pitchFamily="18" charset="0"/>
                <a:cs typeface="Times New Roman" pitchFamily="18" charset="0"/>
              </a:rPr>
              <a:t>. Адам </a:t>
            </a:r>
            <a:r>
              <a:rPr lang="ru-RU" sz="2800" dirty="0" err="1" smtClean="0">
                <a:latin typeface="Times New Roman" pitchFamily="18" charset="0"/>
                <a:cs typeface="Times New Roman" pitchFamily="18" charset="0"/>
              </a:rPr>
              <a:t>ағзасының өсуі </a:t>
            </a:r>
            <a:r>
              <a:rPr lang="ru-RU" sz="2800" dirty="0" smtClean="0">
                <a:latin typeface="Times New Roman" pitchFamily="18" charset="0"/>
                <a:cs typeface="Times New Roman" pitchFamily="18" charset="0"/>
              </a:rPr>
              <a:t>мен </a:t>
            </a:r>
            <a:r>
              <a:rPr lang="ru-RU" sz="2800" dirty="0" err="1" smtClean="0">
                <a:latin typeface="Times New Roman" pitchFamily="18" charset="0"/>
                <a:cs typeface="Times New Roman" pitchFamily="18" charset="0"/>
              </a:rPr>
              <a:t>дамуында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негізінен</a:t>
            </a:r>
            <a:r>
              <a:rPr lang="ru-RU" sz="2800" dirty="0" smtClean="0">
                <a:latin typeface="Times New Roman" pitchFamily="18" charset="0"/>
                <a:cs typeface="Times New Roman" pitchFamily="18" charset="0"/>
              </a:rPr>
              <a:t> 2 </a:t>
            </a:r>
            <a:r>
              <a:rPr lang="ru-RU" sz="2800" dirty="0" err="1" smtClean="0">
                <a:latin typeface="Times New Roman" pitchFamily="18" charset="0"/>
                <a:cs typeface="Times New Roman" pitchFamily="18" charset="0"/>
              </a:rPr>
              <a:t>кезеңді ажыратады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Бірінші</a:t>
            </a:r>
            <a:r>
              <a:rPr lang="ru-RU" sz="2800" dirty="0" smtClean="0">
                <a:latin typeface="Times New Roman" pitchFamily="18" charset="0"/>
                <a:cs typeface="Times New Roman" pitchFamily="18" charset="0"/>
              </a:rPr>
              <a:t> </a:t>
            </a:r>
            <a:r>
              <a:rPr lang="ru-RU" sz="2800" b="1" i="1" dirty="0" err="1" smtClean="0">
                <a:latin typeface="Times New Roman" pitchFamily="18" charset="0"/>
                <a:cs typeface="Times New Roman" pitchFamily="18" charset="0"/>
              </a:rPr>
              <a:t>ұрықтық </a:t>
            </a:r>
            <a:r>
              <a:rPr lang="ru-RU" sz="2800" b="1" i="1" dirty="0" smtClean="0">
                <a:latin typeface="Times New Roman" pitchFamily="18" charset="0"/>
                <a:cs typeface="Times New Roman" pitchFamily="18" charset="0"/>
              </a:rPr>
              <a:t>даму</a:t>
            </a:r>
            <a:r>
              <a:rPr lang="ru-RU" sz="2800" b="1" dirty="0" smtClean="0">
                <a:latin typeface="Times New Roman" pitchFamily="18" charset="0"/>
                <a:cs typeface="Times New Roman" pitchFamily="18" charset="0"/>
              </a:rPr>
              <a:t> </a:t>
            </a:r>
            <a:r>
              <a:rPr lang="ru-RU" sz="2800" dirty="0" smtClean="0">
                <a:latin typeface="Times New Roman" pitchFamily="18" charset="0"/>
                <a:cs typeface="Times New Roman" pitchFamily="18" charset="0"/>
              </a:rPr>
              <a:t>(</a:t>
            </a:r>
            <a:r>
              <a:rPr lang="ru-RU" sz="2800" dirty="0" err="1" smtClean="0">
                <a:latin typeface="Times New Roman" pitchFamily="18" charset="0"/>
                <a:cs typeface="Times New Roman" pitchFamily="18" charset="0"/>
              </a:rPr>
              <a:t>эмбриональдық</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Бұл ағзаның </a:t>
            </a:r>
            <a:r>
              <a:rPr lang="ru-RU" sz="2800" dirty="0" err="1" smtClean="0">
                <a:latin typeface="Times New Roman" pitchFamily="18" charset="0"/>
                <a:cs typeface="Times New Roman" pitchFamily="18" charset="0"/>
                <a:hlinkClick r:id="rId3" tooltip="Ұрық"/>
              </a:rPr>
              <a:t>ұрықтанған</a:t>
            </a:r>
            <a:r>
              <a:rPr lang="ru-RU" sz="2800" dirty="0" err="1"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hlinkClick r:id="rId4" tooltip="Жұмыртқа"/>
              </a:rPr>
              <a:t>жұмыртқа</a:t>
            </a:r>
            <a:r>
              <a:rPr lang="ru-RU" sz="2800" dirty="0" err="1" smtClean="0">
                <a:latin typeface="Times New Roman" pitchFamily="18" charset="0"/>
                <a:cs typeface="Times New Roman" pitchFamily="18" charset="0"/>
              </a:rPr>
              <a:t> жасушасынан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бастап</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туғанға дейінгі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уақытты қамтиды.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Ұрықтық </a:t>
            </a:r>
            <a:r>
              <a:rPr lang="ru-RU" sz="2800" dirty="0" smtClean="0">
                <a:latin typeface="Times New Roman" pitchFamily="18" charset="0"/>
                <a:cs typeface="Times New Roman" pitchFamily="18" charset="0"/>
              </a:rPr>
              <a:t>даму </a:t>
            </a:r>
            <a:r>
              <a:rPr lang="ru-RU" sz="2800" dirty="0" err="1" smtClean="0">
                <a:latin typeface="Times New Roman" pitchFamily="18" charset="0"/>
                <a:cs typeface="Times New Roman" pitchFamily="18" charset="0"/>
              </a:rPr>
              <a:t>анасының ішінде</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яғни жатырда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өтеді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Екіншісі</a:t>
            </a:r>
            <a:r>
              <a:rPr lang="ru-RU" sz="2800" dirty="0" smtClean="0">
                <a:latin typeface="Times New Roman" pitchFamily="18" charset="0"/>
                <a:cs typeface="Times New Roman" pitchFamily="18" charset="0"/>
              </a:rPr>
              <a:t> - </a:t>
            </a:r>
            <a:r>
              <a:rPr lang="ru-RU" sz="2800" b="1" i="1" dirty="0" err="1" smtClean="0">
                <a:latin typeface="Times New Roman" pitchFamily="18" charset="0"/>
                <a:cs typeface="Times New Roman" pitchFamily="18" charset="0"/>
              </a:rPr>
              <a:t>туғаннан бастап</a:t>
            </a:r>
            <a:r>
              <a:rPr lang="ru-RU" sz="2800" b="1" i="1" dirty="0" smtClean="0">
                <a:latin typeface="Times New Roman" pitchFamily="18" charset="0"/>
                <a:cs typeface="Times New Roman" pitchFamily="18" charset="0"/>
              </a:rPr>
              <a:t>, </a:t>
            </a:r>
            <a:r>
              <a:rPr lang="ru-RU" sz="2800" b="1" i="1" dirty="0" err="1" smtClean="0">
                <a:latin typeface="Times New Roman" pitchFamily="18" charset="0"/>
                <a:cs typeface="Times New Roman" pitchFamily="18" charset="0"/>
              </a:rPr>
              <a:t>өз тіршілігін</a:t>
            </a:r>
            <a:r>
              <a:rPr lang="ru-RU" sz="2800" b="1" i="1" dirty="0" smtClean="0">
                <a:latin typeface="Times New Roman" pitchFamily="18" charset="0"/>
                <a:cs typeface="Times New Roman" pitchFamily="18" charset="0"/>
              </a:rPr>
              <a:t> </a:t>
            </a:r>
            <a:r>
              <a:rPr lang="ru-RU" sz="2800" b="1" i="1" dirty="0" err="1" smtClean="0">
                <a:latin typeface="Times New Roman" pitchFamily="18" charset="0"/>
                <a:cs typeface="Times New Roman" pitchFamily="18" charset="0"/>
              </a:rPr>
              <a:t>жойғанға (өлгенге</a:t>
            </a:r>
            <a:r>
              <a:rPr lang="ru-RU" sz="2800" b="1" i="1" dirty="0" smtClean="0">
                <a:latin typeface="Times New Roman" pitchFamily="18" charset="0"/>
                <a:cs typeface="Times New Roman" pitchFamily="18" charset="0"/>
              </a:rPr>
              <a:t>) </a:t>
            </a:r>
            <a:r>
              <a:rPr lang="ru-RU" sz="2800" b="1" i="1" dirty="0" err="1" smtClean="0">
                <a:latin typeface="Times New Roman" pitchFamily="18" charset="0"/>
                <a:cs typeface="Times New Roman" pitchFamily="18" charset="0"/>
              </a:rPr>
              <a:t>дейінгі</a:t>
            </a:r>
            <a:r>
              <a:rPr lang="ru-RU" sz="2800" b="1" i="1" dirty="0" smtClean="0">
                <a:latin typeface="Times New Roman" pitchFamily="18" charset="0"/>
                <a:cs typeface="Times New Roman" pitchFamily="18" charset="0"/>
              </a:rPr>
              <a:t> </a:t>
            </a:r>
            <a:r>
              <a:rPr lang="ru-RU" sz="2800" b="1" i="1" dirty="0" err="1" smtClean="0">
                <a:latin typeface="Times New Roman" pitchFamily="18" charset="0"/>
                <a:cs typeface="Times New Roman" pitchFamily="18" charset="0"/>
              </a:rPr>
              <a:t>кезең</a:t>
            </a:r>
            <a:r>
              <a:rPr lang="ru-RU" sz="2800" dirty="0" err="1" smtClean="0">
                <a:latin typeface="Times New Roman" pitchFamily="18" charset="0"/>
                <a:cs typeface="Times New Roman" pitchFamily="18" charset="0"/>
              </a:rPr>
              <a:t>.</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Әрбір ағзаның жеке</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дамуын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ғылыми тілде</a:t>
            </a:r>
            <a:r>
              <a:rPr lang="ru-RU" sz="2800" dirty="0" smtClean="0">
                <a:latin typeface="Times New Roman" pitchFamily="18" charset="0"/>
                <a:cs typeface="Times New Roman" pitchFamily="18" charset="0"/>
              </a:rPr>
              <a:t> </a:t>
            </a:r>
            <a:r>
              <a:rPr lang="ru-RU" sz="2800" dirty="0" smtClean="0">
                <a:latin typeface="Times New Roman" pitchFamily="18" charset="0"/>
                <a:cs typeface="Times New Roman" pitchFamily="18" charset="0"/>
                <a:hlinkClick r:id="rId5" tooltip="Онтогенез"/>
              </a:rPr>
              <a:t>онтогенез</a:t>
            </a:r>
            <a:r>
              <a:rPr lang="ru-RU" sz="2800" dirty="0" smtClean="0">
                <a:latin typeface="Times New Roman" pitchFamily="18" charset="0"/>
                <a:cs typeface="Times New Roman" pitchFamily="18" charset="0"/>
              </a:rPr>
              <a:t> (</a:t>
            </a:r>
            <a:r>
              <a:rPr lang="ru-RU" sz="2800" dirty="0" smtClean="0">
                <a:latin typeface="Times New Roman" pitchFamily="18" charset="0"/>
                <a:cs typeface="Times New Roman" pitchFamily="18" charset="0"/>
                <a:hlinkClick r:id="rId6" tooltip="Грек тілі"/>
              </a:rPr>
              <a:t>гр.</a:t>
            </a:r>
            <a:r>
              <a:rPr lang="ru-RU" sz="2800"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ontos</a:t>
            </a:r>
            <a:r>
              <a:rPr lang="en-US" sz="2800" dirty="0" smtClean="0">
                <a:latin typeface="Times New Roman" pitchFamily="18" charset="0"/>
                <a:cs typeface="Times New Roman" pitchFamily="18" charset="0"/>
              </a:rPr>
              <a:t> — </a:t>
            </a:r>
            <a:r>
              <a:rPr lang="ru-RU" sz="2800" dirty="0" err="1" smtClean="0">
                <a:latin typeface="Times New Roman" pitchFamily="18" charset="0"/>
                <a:cs typeface="Times New Roman" pitchFamily="18" charset="0"/>
              </a:rPr>
              <a:t>жекелей</a:t>
            </a:r>
            <a:r>
              <a:rPr lang="ru-RU" sz="2800" dirty="0" smtClean="0">
                <a:latin typeface="Times New Roman" pitchFamily="18" charset="0"/>
                <a:cs typeface="Times New Roman" pitchFamily="18" charset="0"/>
              </a:rPr>
              <a:t>, </a:t>
            </a:r>
            <a:r>
              <a:rPr lang="en-US" sz="2800" i="1" dirty="0" smtClean="0">
                <a:latin typeface="Times New Roman" pitchFamily="18" charset="0"/>
                <a:cs typeface="Times New Roman" pitchFamily="18" charset="0"/>
              </a:rPr>
              <a:t>genes</a:t>
            </a:r>
            <a:r>
              <a:rPr lang="en-US" sz="2800" dirty="0" smtClean="0">
                <a:latin typeface="Times New Roman" pitchFamily="18" charset="0"/>
                <a:cs typeface="Times New Roman" pitchFamily="18" charset="0"/>
              </a:rPr>
              <a:t> - </a:t>
            </a:r>
            <a:r>
              <a:rPr lang="ru-RU" sz="2800" dirty="0" err="1" smtClean="0">
                <a:latin typeface="Times New Roman" pitchFamily="18" charset="0"/>
                <a:cs typeface="Times New Roman" pitchFamily="18" charset="0"/>
              </a:rPr>
              <a:t>шығу тегі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дейді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Адамның туғаннан кейінгі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жеке</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дамуында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бірнеше</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кезеңдерді ажыратады</a:t>
            </a:r>
            <a:r>
              <a:rPr lang="ru-RU" sz="2800" dirty="0" smtClean="0">
                <a:latin typeface="Times New Roman" pitchFamily="18" charset="0"/>
                <a:cs typeface="Times New Roman" pitchFamily="18" charset="0"/>
              </a:rPr>
              <a:t>.</a:t>
            </a:r>
            <a:endParaRPr lang="ru-RU" sz="2800" dirty="0">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0" y="0"/>
            <a:ext cx="914400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Көптеген елдерде қарт адамдарға білім берумен арнайы мекемелер айналысады. Атап айтсақ қарт адамдарға арналған академиялар, зейнеткерлерге арналған университеттер, үшінші жас шамасының университеттері, зейнетке шығатын қызметкерлерге арналған курстар т.б. қызмет жасайды. Халықтың бұл категориясын арнайы білім беру мәтіндерімен қамтамасыз ету саласында зерттеулер де жүргізілуде. Бұған Қытайда зейнеткерлерге арналған бір томдық энциклопедия бірнеше рет қайта басылып шыққандығы мысал бола алады. Онда қарт адамдар үшін өте маңызды 2000 тақырып қозғалған. Энциклопедияның он төрт тарауы геронтология, жеке бас тазалығы, ем </a:t>
            </a:r>
            <a:r>
              <a:rPr kumimoji="0" lang="kk-KZ" sz="2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дәмдер, бет күтімі мәселелері туралы негізгі деректер мен тәжірибелік кеңестерге, зейнеткерлердің қоғамдық өмірге араласуы жөнінде нақты кеңестерге толы.</a:t>
            </a:r>
            <a:endParaRPr kumimoji="0" lang="kk-KZ"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0" y="0"/>
            <a:ext cx="914400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Ересек адамдардың ойлау жүйесіне қатысты көп жылдар бойы жүргізілген зерттеулер әр адамның бойында әлеммен, қоршаған ортамен, басқа адамдармен өмір бойы өзара ақпараттық-оқыту әрекеттестігі үшін қажетті биологиялық және нейрофизиологиялық алғышарттары бар екендігін дәлелдейді.  Мысалы,  </a:t>
            </a:r>
            <a:r>
              <a:rPr kumimoji="0" lang="kk-KZ"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ойлаудың негізгі үш түрі бар екендігі қабылданған: </a:t>
            </a:r>
            <a:r>
              <a:rPr kumimoji="0" lang="kk-KZ" sz="2800"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бейнелі ойлау, ауызша-логикалық ойлау, көрнекі-әрекеттік (тәжірибелік) ойлау.  </a:t>
            </a:r>
            <a:endParaRPr kumimoji="0" lang="ru-RU" sz="28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kk-KZ"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18 – 25 жастағы адамда бейнелі және ауызша ойлау </a:t>
            </a: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басым болып келеді. Адамның 21 жасына қарай оларды тәжірибелік ойлау «қуып жетіп», ал 27 жастан 38 жасқа дейін олардан асып түседі. 30 жастан 40 жасқа дейін бейнелі ойлау қабілеті ауызша ойлау қабілетінен басым болады. 40 жасқа таман зиятты құрылымдардың еңбек іс-әрекетінің ерекшеліктері мен табиғатына бейімделуі орын алады. </a:t>
            </a:r>
            <a:endParaRPr kumimoji="0" lang="kk-KZ"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214282" y="357166"/>
            <a:ext cx="8643998"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kk-KZ"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40 жастан 55 жасқа дейін, әдетте, тәжірибелік ойлау төмендеп, бейнелі және ауызша-логикалық ойлау басым болады. 50 жастан асқанда ауызша ойлау бейнелі ойлаудан асып түседі. Осы уақыт аралығында адамның есте сақтауы да екі рет төмендейді. Ол 34 – 35 жастарда және 45 – 50 жаста болады. Алайда ағзаның орын толтыру мүмкіндіктерінің арқасында, ойлау қызметін қайта топтау, өте мықты мотивтердің және өз қабілетінің жастық динамикасын түсінуі арқасында ересек адам аталмыш өзгерістерге төтеп бере алады. </a:t>
            </a:r>
            <a:endParaRPr kumimoji="0" lang="kk-KZ"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0" y="0"/>
            <a:ext cx="914400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Жасы келе ақпараттық сұраныстардың мазмұны өзгереді және бұл өзгерістердің динамикасы ер адамдар мен әйелдер үшін әр түрлі болады. Мысал ретінде XX ғасырдың 90-жылдары Ресей Білім Академиясының Білім беру институты ғалымдарының зерттеулерінің деректерін қарастырайық.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18 – 25 жас аралығы кәсіби таңдау жасау қажеттілігімен, еңбек іс-әрекетіне бейімделумен, оны іске асырудың жеке дара түрлерін игерумен сипатталады, осы кезеңде ер адамдар, көбінесе, еңбек өрісімен, мансаптың сәттілігіне ықпал ететін салалармен (шет тілі, компьютер, экономика, еңбекті ұйымдастыру, әріптестермен өзара әрекеттестік) байланысты қосымша мәліметтер алғысы келеді. Денсаулық, мәдениет, жанұя мәселелері (тіпті 40 жасқа дейін) олардың білім алу сұраныстары жүйесінде екінші орында тұрады. </a:t>
            </a:r>
            <a:endParaRPr kumimoji="0" lang="kk-KZ"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0" y="0"/>
            <a:ext cx="91440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Бұл жастағы әйелдер кәсіби іс-әрекет саласында білім алудан басқа бірінші орынға денсаулық пен жанұяны қояды. Мұндай жағдай 35 – 40 жасқа дейін сақталады, ол білім алу қажеттілігіндегі қызметтік мамандануды анық көрсетеді.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40 жастан бастап, ер адамдардың да, әйелдердің де денсаулықты сақтау мен нығайту туралы қосымша ақпаратты алу қажеттілігі алдыңғы шепке шығады. Бұл қалыпты жағдай. Ер адамдар үшін кәсіби іс-әрекет саласындағы танымдық қызығушылық екінші орында қала берсе, әйелдер үшін оқу қажеттілігі ең соңғы орынға ығысады (41 – 55 жас аралығында ол 4 орында, 56 жастан кейін ол ең соңғы орында).</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Ер адамдар мен әйелдердің білім алу қажеттігінің мотивтері де әр түрлі болады. Ер адам үшін дипломнан кейінгі білім алу саласында қаржы жағдайын жақсарту мүмкіндігінен кейін кәсіби жетістіктерге, қоғамдық сый-құрметке бөленуге  ұмтылу тұрса, әйелдер үшін ол - өзін өзі ашуға, өзін өзі дамытуға ұмтылу, жоғары шығармашылық танымдық белсенділік (ішкі бағдар).</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0" y="142852"/>
            <a:ext cx="8715404"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kk-KZ"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r>
              <a:rPr lang="kk-KZ" sz="2800" i="1" dirty="0" smtClean="0">
                <a:latin typeface="Times New Roman" pitchFamily="18" charset="0"/>
                <a:cs typeface="Times New Roman" pitchFamily="18" charset="0"/>
              </a:rPr>
              <a:t>1. «Ересектік» ұғымының мәнін өзіңізге қатысты ашыңыз.</a:t>
            </a:r>
            <a:endParaRPr lang="ru-RU" sz="2800" dirty="0" smtClean="0">
              <a:latin typeface="Times New Roman" pitchFamily="18" charset="0"/>
              <a:cs typeface="Times New Roman" pitchFamily="18" charset="0"/>
            </a:endParaRPr>
          </a:p>
          <a:p>
            <a:r>
              <a:rPr lang="kk-KZ" sz="2800" i="1" dirty="0" smtClean="0">
                <a:latin typeface="Times New Roman" pitchFamily="18" charset="0"/>
                <a:cs typeface="Times New Roman" pitchFamily="18" charset="0"/>
              </a:rPr>
              <a:t>2. Ересек білім алушының психологиялық портретін жасаңыз.</a:t>
            </a:r>
            <a:endParaRPr lang="ru-RU" sz="2800" dirty="0" smtClean="0">
              <a:latin typeface="Times New Roman" pitchFamily="18" charset="0"/>
              <a:cs typeface="Times New Roman" pitchFamily="18" charset="0"/>
            </a:endParaRPr>
          </a:p>
          <a:p>
            <a:r>
              <a:rPr lang="kk-KZ" sz="2800" i="1" dirty="0" smtClean="0">
                <a:latin typeface="Times New Roman" pitchFamily="18" charset="0"/>
                <a:cs typeface="Times New Roman" pitchFamily="18" charset="0"/>
              </a:rPr>
              <a:t>3. Өзіңіздің білім алуға деген қатысыңызды талдаңыз. Не көмектеседі және не кедергі келтіреді.</a:t>
            </a:r>
            <a:endParaRPr lang="ru-RU" sz="2800" dirty="0" smtClean="0">
              <a:latin typeface="Times New Roman" pitchFamily="18" charset="0"/>
              <a:cs typeface="Times New Roman" pitchFamily="18" charset="0"/>
            </a:endParaRPr>
          </a:p>
          <a:p>
            <a:r>
              <a:rPr lang="kk-KZ" sz="2800" i="1" dirty="0" smtClean="0">
                <a:latin typeface="Times New Roman" pitchFamily="18" charset="0"/>
                <a:cs typeface="Times New Roman" pitchFamily="18" charset="0"/>
              </a:rPr>
              <a:t>4. «Өмір бойы оқу» ұғымының шығу тарихын зерттеңіз</a:t>
            </a:r>
            <a:endParaRPr lang="ru-RU" sz="2800" dirty="0" smtClean="0">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5</a:t>
            </a:r>
            <a:r>
              <a:rPr kumimoji="0" lang="kk-KZ"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Білім алу үшін тиімді жас болады ма? Егер болса, ол қай жас?</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a:t>
            </a:r>
            <a:r>
              <a:rPr kumimoji="0" lang="kk-KZ"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Ересек адам мен оған жетпеген кісінің айырмашылығы неде?</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800" b="0" i="1"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7</a:t>
            </a:r>
            <a:r>
              <a:rPr kumimoji="0" lang="kk-KZ" sz="2800" b="0" i="1"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a:t>
            </a:r>
            <a:r>
              <a:rPr kumimoji="0" lang="kk-KZ"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ҚР «Білім туралы» Заңында ересектердің білім алуы жайында не айтылған?</a:t>
            </a:r>
            <a:endParaRPr kumimoji="0" lang="kk-KZ"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285728"/>
            <a:ext cx="8429684" cy="5570756"/>
          </a:xfrm>
          <a:prstGeom prst="rect">
            <a:avLst/>
          </a:prstGeom>
        </p:spPr>
        <p:txBody>
          <a:bodyPr wrap="square">
            <a:spAutoFit/>
          </a:bodyPr>
          <a:lstStyle/>
          <a:p>
            <a:r>
              <a:rPr lang="ru-RU" sz="3600" b="1" dirty="0" err="1" smtClean="0">
                <a:solidFill>
                  <a:srgbClr val="FF0000"/>
                </a:solidFill>
                <a:latin typeface="Times New Roman" pitchFamily="18" charset="0"/>
                <a:cs typeface="Times New Roman" pitchFamily="18" charset="0"/>
              </a:rPr>
              <a:t>Нәрестелік  </a:t>
            </a:r>
            <a:r>
              <a:rPr lang="ru-RU" sz="3600" b="1" dirty="0" err="1" smtClean="0">
                <a:solidFill>
                  <a:srgbClr val="FF0000"/>
                </a:solidFill>
                <a:latin typeface="Times New Roman" pitchFamily="18" charset="0"/>
                <a:cs typeface="Times New Roman" pitchFamily="18" charset="0"/>
              </a:rPr>
              <a:t>кезең.</a:t>
            </a:r>
            <a:r>
              <a:rPr lang="ru-RU" sz="3200" dirty="0" smtClean="0">
                <a:solidFill>
                  <a:srgbClr val="FF0000"/>
                </a:solidFill>
                <a:latin typeface="Times New Roman" pitchFamily="18" charset="0"/>
                <a:cs typeface="Times New Roman" pitchFamily="18" charset="0"/>
              </a:rPr>
              <a:t> </a:t>
            </a:r>
            <a:r>
              <a:rPr lang="ru-RU" sz="3200" dirty="0" err="1" smtClean="0">
                <a:latin typeface="Times New Roman" pitchFamily="18" charset="0"/>
                <a:cs typeface="Times New Roman" pitchFamily="18" charset="0"/>
              </a:rPr>
              <a:t>Нәрестенің дүниеге келген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күнінен бастап</a:t>
            </a:r>
            <a:r>
              <a:rPr lang="ru-RU" sz="3200" dirty="0" smtClean="0">
                <a:latin typeface="Times New Roman" pitchFamily="18" charset="0"/>
                <a:cs typeface="Times New Roman" pitchFamily="18" charset="0"/>
              </a:rPr>
              <a:t>, 28-күнге </a:t>
            </a:r>
            <a:r>
              <a:rPr lang="ru-RU" sz="3200" dirty="0" err="1" smtClean="0">
                <a:latin typeface="Times New Roman" pitchFamily="18" charset="0"/>
                <a:cs typeface="Times New Roman" pitchFamily="18" charset="0"/>
              </a:rPr>
              <a:t>дейінгі</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уақыт аралығы осылай</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аталады</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Бұл кезде</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жаңа туған нәрестенің барлық мүшелері және мүшелер жүйесі өз алдына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(анасының ағзасына байланыссыз</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қызмет атқарып, өзара іс-әрекет жасайды</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Мысалы</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жылуды</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реттей</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алады</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hlinkClick r:id="rId2" tooltip="Тынысалу (мұндай бет жоқ)"/>
              </a:rPr>
              <a:t>Тынысалу</a:t>
            </a:r>
            <a:r>
              <a:rPr lang="ru-RU" sz="3200" dirty="0" smtClean="0">
                <a:latin typeface="Times New Roman" pitchFamily="18" charset="0"/>
                <a:cs typeface="Times New Roman" pitchFamily="18" charset="0"/>
              </a:rPr>
              <a:t>, ему, </a:t>
            </a:r>
            <a:r>
              <a:rPr lang="ru-RU" sz="3200" dirty="0" err="1" smtClean="0">
                <a:latin typeface="Times New Roman" pitchFamily="18" charset="0"/>
                <a:cs typeface="Times New Roman" pitchFamily="18" charset="0"/>
              </a:rPr>
              <a:t>көзін жыпылықтату және басқа рефлекстерді</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өздігінен </a:t>
            </a:r>
            <a:r>
              <a:rPr lang="ru-RU" sz="3200" dirty="0" smtClean="0">
                <a:latin typeface="Times New Roman" pitchFamily="18" charset="0"/>
                <a:cs typeface="Times New Roman" pitchFamily="18" charset="0"/>
              </a:rPr>
              <a:t>«</a:t>
            </a:r>
            <a:r>
              <a:rPr lang="ru-RU" sz="3200" dirty="0" err="1" smtClean="0">
                <a:latin typeface="Times New Roman" pitchFamily="18" charset="0"/>
                <a:cs typeface="Times New Roman" pitchFamily="18" charset="0"/>
              </a:rPr>
              <a:t>іске</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қосады».</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Сондықтан бұл уақыт аралығы </a:t>
            </a:r>
            <a:r>
              <a:rPr lang="ru-RU" sz="3200" b="1" dirty="0" err="1" smtClean="0">
                <a:latin typeface="Times New Roman" pitchFamily="18" charset="0"/>
                <a:cs typeface="Times New Roman" pitchFamily="18" charset="0"/>
              </a:rPr>
              <a:t>нәрестелік кезең </a:t>
            </a:r>
            <a:r>
              <a:rPr lang="ru-RU" sz="3200" dirty="0" err="1" smtClean="0">
                <a:latin typeface="Times New Roman" pitchFamily="18" charset="0"/>
                <a:cs typeface="Times New Roman" pitchFamily="18" charset="0"/>
              </a:rPr>
              <a:t>деп</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жеке</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карастырылады</a:t>
            </a:r>
            <a:r>
              <a:rPr lang="ru-RU" sz="3200" dirty="0" smtClean="0">
                <a:latin typeface="Times New Roman" pitchFamily="18" charset="0"/>
                <a:cs typeface="Times New Roman" pitchFamily="18" charset="0"/>
              </a:rPr>
              <a:t>.</a:t>
            </a:r>
            <a:endParaRPr lang="ru-RU" sz="32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801862"/>
          </a:xfrm>
          <a:prstGeom prst="rect">
            <a:avLst/>
          </a:prstGeom>
        </p:spPr>
        <p:txBody>
          <a:bodyPr wrap="square">
            <a:spAutoFit/>
          </a:bodyPr>
          <a:lstStyle/>
          <a:p>
            <a:r>
              <a:rPr lang="kk-KZ" sz="2800" b="1" dirty="0" smtClean="0">
                <a:solidFill>
                  <a:srgbClr val="FF0000"/>
                </a:solidFill>
                <a:latin typeface="Times New Roman" pitchFamily="18" charset="0"/>
                <a:cs typeface="Times New Roman" pitchFamily="18" charset="0"/>
              </a:rPr>
              <a:t>Омыраулық </a:t>
            </a:r>
            <a:r>
              <a:rPr lang="ru-RU" sz="2800" b="1" dirty="0" err="1" smtClean="0">
                <a:solidFill>
                  <a:srgbClr val="FF0000"/>
                </a:solidFill>
                <a:latin typeface="Times New Roman" pitchFamily="18" charset="0"/>
                <a:cs typeface="Times New Roman" pitchFamily="18" charset="0"/>
              </a:rPr>
              <a:t>кезең</a:t>
            </a:r>
            <a:r>
              <a:rPr lang="ru-RU" sz="2800" b="1" dirty="0" err="1" smtClean="0">
                <a:solidFill>
                  <a:srgbClr val="FF0000"/>
                </a:solidFill>
                <a:latin typeface="Times New Roman" pitchFamily="18" charset="0"/>
                <a:cs typeface="Times New Roman" pitchFamily="18" charset="0"/>
              </a:rPr>
              <a:t>.</a:t>
            </a:r>
            <a:r>
              <a:rPr lang="ru-RU" sz="2800" dirty="0" smtClean="0">
                <a:solidFill>
                  <a:srgbClr val="FF0000"/>
                </a:solidFill>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Мұнда нәресте анасынан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нәрлі уыз</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сүтін емеді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hlinkClick r:id="rId2" tooltip="Уыз"/>
              </a:rPr>
              <a:t>Уыз</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сүтінде нәрестенің ағзасына қажетті тағамдық заттар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өте </a:t>
            </a:r>
            <a:r>
              <a:rPr lang="ru-RU" sz="2400" dirty="0" smtClean="0">
                <a:latin typeface="Times New Roman" pitchFamily="18" charset="0"/>
                <a:cs typeface="Times New Roman" pitchFamily="18" charset="0"/>
              </a:rPr>
              <a:t>мол. </a:t>
            </a:r>
            <a:r>
              <a:rPr lang="ru-RU" sz="2400" dirty="0" err="1" smtClean="0">
                <a:latin typeface="Times New Roman" pitchFamily="18" charset="0"/>
                <a:cs typeface="Times New Roman" pitchFamily="18" charset="0"/>
              </a:rPr>
              <a:t>Сондықтан </a:t>
            </a:r>
            <a:r>
              <a:rPr lang="ru-RU" sz="2400" dirty="0" smtClean="0">
                <a:latin typeface="Times New Roman" pitchFamily="18" charset="0"/>
                <a:cs typeface="Times New Roman" pitchFamily="18" charset="0"/>
              </a:rPr>
              <a:t>да «</a:t>
            </a:r>
            <a:r>
              <a:rPr lang="ru-RU" sz="2400" dirty="0" err="1" smtClean="0">
                <a:latin typeface="Times New Roman" pitchFamily="18" charset="0"/>
                <a:cs typeface="Times New Roman" pitchFamily="18" charset="0"/>
              </a:rPr>
              <a:t>уызына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жарыған ұлылыққа ұмтылар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азамат</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боп</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өседі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ізгілікке</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құнты </a:t>
            </a:r>
            <a:r>
              <a:rPr lang="ru-RU" sz="2400" dirty="0" smtClean="0">
                <a:latin typeface="Times New Roman" pitchFamily="18" charset="0"/>
                <a:cs typeface="Times New Roman" pitchFamily="18" charset="0"/>
              </a:rPr>
              <a:t>бар» </a:t>
            </a:r>
            <a:r>
              <a:rPr lang="ru-RU" sz="2400" dirty="0" err="1" smtClean="0">
                <a:latin typeface="Times New Roman" pitchFamily="18" charset="0"/>
                <a:cs typeface="Times New Roman" pitchFamily="18" charset="0"/>
              </a:rPr>
              <a:t>деген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халық нақылында терең тұжырым бар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Ана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сүтін ешбір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тағаммен теңестіруге болмайды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hlinkClick r:id="rId3" tooltip="Ана сүті (мұндай бет жоқ)"/>
              </a:rPr>
              <a:t>Ана</a:t>
            </a:r>
            <a:r>
              <a:rPr lang="ru-RU" sz="2400" dirty="0" smtClean="0">
                <a:latin typeface="Times New Roman" pitchFamily="18" charset="0"/>
                <a:cs typeface="Times New Roman" pitchFamily="18" charset="0"/>
                <a:hlinkClick r:id="rId3" tooltip="Ана сүті (мұндай бет жоқ)"/>
              </a:rPr>
              <a:t> </a:t>
            </a:r>
            <a:r>
              <a:rPr lang="ru-RU" sz="2400" dirty="0" err="1" smtClean="0">
                <a:latin typeface="Times New Roman" pitchFamily="18" charset="0"/>
                <a:cs typeface="Times New Roman" pitchFamily="18" charset="0"/>
                <a:hlinkClick r:id="rId3" tooltip="Ана сүті (мұндай бет жоқ)"/>
              </a:rPr>
              <a:t>сүті</a:t>
            </a:r>
            <a:r>
              <a:rPr lang="ru-RU" sz="2400" dirty="0" err="1" smtClean="0">
                <a:latin typeface="Times New Roman" pitchFamily="18" charset="0"/>
                <a:cs typeface="Times New Roman" pitchFamily="18" charset="0"/>
              </a:rPr>
              <a:t> жетіспеген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жағдайда ғана, </a:t>
            </a:r>
            <a:r>
              <a:rPr lang="ru-RU" sz="2400" dirty="0" smtClean="0">
                <a:latin typeface="Times New Roman" pitchFamily="18" charset="0"/>
                <a:cs typeface="Times New Roman" pitchFamily="18" charset="0"/>
              </a:rPr>
              <a:t>6-7 </a:t>
            </a:r>
            <a:r>
              <a:rPr lang="ru-RU" sz="2400" dirty="0" err="1" smtClean="0">
                <a:latin typeface="Times New Roman" pitchFamily="18" charset="0"/>
                <a:cs typeface="Times New Roman" pitchFamily="18" charset="0"/>
              </a:rPr>
              <a:t>айдан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бастап</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қосымша тамақтандыруға болады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Бұл кезеңде сәбидің көп уакыты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ұйқымен өтеді.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hlinkClick r:id="rId4" tooltip="Тамақ"/>
              </a:rPr>
              <a:t>Тамақ</a:t>
            </a:r>
            <a:r>
              <a:rPr lang="ru-RU" sz="2400" dirty="0" err="1" smtClean="0">
                <a:latin typeface="Times New Roman" pitchFamily="18" charset="0"/>
                <a:cs typeface="Times New Roman" pitchFamily="18" charset="0"/>
              </a:rPr>
              <a:t> қажет болғанда, оянады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Омыраулық </a:t>
            </a:r>
            <a:r>
              <a:rPr lang="ru-RU" sz="2400" dirty="0" err="1" smtClean="0">
                <a:latin typeface="Times New Roman" pitchFamily="18" charset="0"/>
                <a:cs typeface="Times New Roman" pitchFamily="18" charset="0"/>
              </a:rPr>
              <a:t>кезеңде тамақ </a:t>
            </a:r>
            <a:r>
              <a:rPr lang="ru-RU" sz="2400" dirty="0" smtClean="0">
                <a:latin typeface="Times New Roman" pitchFamily="18" charset="0"/>
                <a:cs typeface="Times New Roman" pitchFamily="18" charset="0"/>
              </a:rPr>
              <a:t>беру </a:t>
            </a:r>
            <a:r>
              <a:rPr lang="ru-RU" sz="2400" dirty="0" err="1" smtClean="0">
                <a:latin typeface="Times New Roman" pitchFamily="18" charset="0"/>
                <a:cs typeface="Times New Roman" pitchFamily="18" charset="0"/>
              </a:rPr>
              <a:t>уақытын және тазалықты мұқият сақтау қажет</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Олай</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болмаған жағдайда ұйқысы бұзылады, мазасыз</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болады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асқорытуы ауытқиды.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Омыраулық </a:t>
            </a:r>
            <a:r>
              <a:rPr lang="ru-RU" sz="2400" dirty="0" err="1" smtClean="0">
                <a:latin typeface="Times New Roman" pitchFamily="18" charset="0"/>
                <a:cs typeface="Times New Roman" pitchFamily="18" charset="0"/>
              </a:rPr>
              <a:t>кезеңде нәресте қарқынды өседі.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hlinkClick r:id="rId5" tooltip="Қозғалыс (мұндай бет жоқ)"/>
              </a:rPr>
              <a:t>Қозғалыс</a:t>
            </a:r>
            <a:r>
              <a:rPr lang="ru-RU" sz="2400" dirty="0" err="1" smtClean="0">
                <a:latin typeface="Times New Roman" pitchFamily="18" charset="0"/>
                <a:cs typeface="Times New Roman" pitchFamily="18" charset="0"/>
              </a:rPr>
              <a:t> әрекеттері дамиды</a:t>
            </a:r>
            <a:r>
              <a:rPr lang="ru-RU" sz="2400"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мойыны</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бекиді</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отырады</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еңбектейді, жүруге </a:t>
            </a:r>
            <a:r>
              <a:rPr lang="ru-RU" sz="2400" dirty="0" err="1" smtClean="0">
                <a:latin typeface="Times New Roman" pitchFamily="18" charset="0"/>
                <a:cs typeface="Times New Roman" pitchFamily="18" charset="0"/>
              </a:rPr>
              <a:t>талпынады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Бұл кезеңде </a:t>
            </a:r>
            <a:r>
              <a:rPr lang="ru-RU" sz="2400" dirty="0" err="1" smtClean="0">
                <a:latin typeface="Times New Roman" pitchFamily="18" charset="0"/>
                <a:cs typeface="Times New Roman" pitchFamily="18" charset="0"/>
                <a:hlinkClick r:id="rId6" tooltip="Сүт тістері (мұндай бет жоқ)"/>
              </a:rPr>
              <a:t>сүт тістері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шыға бастайды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жеке</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сөздерге тілі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келеді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Омыртқа бағанында иілімдер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пайда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болады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hlinkClick r:id="rId7" tooltip="Қол-аяқ (мұндай бет жоқ)"/>
              </a:rPr>
              <a:t>Қол-аяқ</a:t>
            </a:r>
            <a:r>
              <a:rPr lang="ru-RU" sz="2400" dirty="0" err="1" smtClean="0">
                <a:latin typeface="Times New Roman" pitchFamily="18" charset="0"/>
                <a:cs typeface="Times New Roman" pitchFamily="18" charset="0"/>
              </a:rPr>
              <a:t> бұлшыкеттері </a:t>
            </a:r>
            <a:r>
              <a:rPr lang="ru-RU" sz="2400" dirty="0" smtClean="0">
                <a:latin typeface="Times New Roman" pitchFamily="18" charset="0"/>
                <a:cs typeface="Times New Roman" pitchFamily="18" charset="0"/>
              </a:rPr>
              <a:t>де </a:t>
            </a:r>
            <a:r>
              <a:rPr lang="ru-RU" sz="2400" dirty="0" err="1" smtClean="0">
                <a:latin typeface="Times New Roman" pitchFamily="18" charset="0"/>
                <a:cs typeface="Times New Roman" pitchFamily="18" charset="0"/>
              </a:rPr>
              <a:t>дами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бастайды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Нәресте денесін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шынықтыруға жүйелі түрде шомылдырудың және </a:t>
            </a:r>
            <a:r>
              <a:rPr lang="ru-RU" sz="2400" dirty="0" smtClean="0">
                <a:latin typeface="Times New Roman" pitchFamily="18" charset="0"/>
                <a:cs typeface="Times New Roman" pitchFamily="18" charset="0"/>
              </a:rPr>
              <a:t>таза </a:t>
            </a:r>
            <a:r>
              <a:rPr lang="ru-RU" sz="2400" dirty="0" err="1" smtClean="0">
                <a:latin typeface="Times New Roman" pitchFamily="18" charset="0"/>
                <a:cs typeface="Times New Roman" pitchFamily="18" charset="0"/>
              </a:rPr>
              <a:t>ауада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серуендей</a:t>
            </a:r>
            <a:r>
              <a:rPr lang="ru-RU" sz="2400" dirty="0" smtClean="0">
                <a:latin typeface="Times New Roman" pitchFamily="18" charset="0"/>
                <a:cs typeface="Times New Roman" pitchFamily="18" charset="0"/>
              </a:rPr>
              <a:t> </a:t>
            </a:r>
            <a:r>
              <a:rPr lang="kk-KZ" sz="2400" dirty="0" smtClean="0">
                <a:latin typeface="Times New Roman" pitchFamily="18" charset="0"/>
                <a:cs typeface="Times New Roman" pitchFamily="18" charset="0"/>
              </a:rPr>
              <a:t>,н</a:t>
            </a:r>
            <a:r>
              <a:rPr lang="ru-RU" sz="2400" dirty="0" err="1" smtClean="0">
                <a:latin typeface="Times New Roman" pitchFamily="18" charset="0"/>
                <a:cs typeface="Times New Roman" pitchFamily="18" charset="0"/>
              </a:rPr>
              <a:t>әресте </a:t>
            </a:r>
            <a:r>
              <a:rPr lang="ru-RU" sz="2400" dirty="0" err="1" smtClean="0">
                <a:latin typeface="Times New Roman" pitchFamily="18" charset="0"/>
                <a:cs typeface="Times New Roman" pitchFamily="18" charset="0"/>
              </a:rPr>
              <a:t>денесін</a:t>
            </a:r>
            <a:r>
              <a:rPr lang="ru-RU" sz="2400" dirty="0" smtClean="0">
                <a:latin typeface="Times New Roman" pitchFamily="18" charset="0"/>
                <a:cs typeface="Times New Roman" pitchFamily="18" charset="0"/>
              </a:rPr>
              <a:t> де, </a:t>
            </a:r>
            <a:r>
              <a:rPr lang="ru-RU" sz="2400" dirty="0" err="1" smtClean="0">
                <a:latin typeface="Times New Roman" pitchFamily="18" charset="0"/>
                <a:cs typeface="Times New Roman" pitchFamily="18" charset="0"/>
              </a:rPr>
              <a:t>мінез-құлығын </a:t>
            </a:r>
            <a:r>
              <a:rPr lang="ru-RU" sz="2400" dirty="0" smtClean="0">
                <a:latin typeface="Times New Roman" pitchFamily="18" charset="0"/>
                <a:cs typeface="Times New Roman" pitchFamily="18" charset="0"/>
              </a:rPr>
              <a:t>да </a:t>
            </a:r>
            <a:r>
              <a:rPr lang="ru-RU" sz="2400" dirty="0" err="1" smtClean="0">
                <a:latin typeface="Times New Roman" pitchFamily="18" charset="0"/>
                <a:cs typeface="Times New Roman" pitchFamily="18" charset="0"/>
              </a:rPr>
              <a:t>дамытуда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қайталау және жүйелілік ережелерін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есте</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сақтау қажет</a:t>
            </a:r>
            <a:r>
              <a:rPr lang="ru-RU" sz="24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 </a:t>
            </a:r>
            <a:endParaRPr lang="ru-RU" sz="2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986528"/>
          </a:xfrm>
          <a:prstGeom prst="rect">
            <a:avLst/>
          </a:prstGeom>
        </p:spPr>
        <p:txBody>
          <a:bodyPr wrap="square">
            <a:spAutoFit/>
          </a:bodyPr>
          <a:lstStyle/>
          <a:p>
            <a:r>
              <a:rPr lang="ru-RU" sz="2800" b="1" dirty="0" err="1" smtClean="0">
                <a:solidFill>
                  <a:srgbClr val="FF0000"/>
                </a:solidFill>
                <a:latin typeface="Times New Roman" pitchFamily="18" charset="0"/>
                <a:cs typeface="Times New Roman" pitchFamily="18" charset="0"/>
              </a:rPr>
              <a:t>Мектепке</a:t>
            </a:r>
            <a:r>
              <a:rPr lang="ru-RU" sz="2800" b="1" dirty="0" smtClean="0">
                <a:solidFill>
                  <a:srgbClr val="FF0000"/>
                </a:solidFill>
                <a:latin typeface="Times New Roman" pitchFamily="18" charset="0"/>
                <a:cs typeface="Times New Roman" pitchFamily="18" charset="0"/>
              </a:rPr>
              <a:t> </a:t>
            </a:r>
            <a:r>
              <a:rPr lang="ru-RU" sz="2800" b="1" dirty="0" err="1" smtClean="0">
                <a:solidFill>
                  <a:srgbClr val="FF0000"/>
                </a:solidFill>
                <a:latin typeface="Times New Roman" pitchFamily="18" charset="0"/>
                <a:cs typeface="Times New Roman" pitchFamily="18" charset="0"/>
              </a:rPr>
              <a:t>дейінгі</a:t>
            </a:r>
            <a:r>
              <a:rPr lang="ru-RU" sz="2800" b="1" dirty="0" smtClean="0">
                <a:solidFill>
                  <a:srgbClr val="FF0000"/>
                </a:solidFill>
                <a:latin typeface="Times New Roman" pitchFamily="18" charset="0"/>
                <a:cs typeface="Times New Roman" pitchFamily="18" charset="0"/>
              </a:rPr>
              <a:t> </a:t>
            </a:r>
            <a:r>
              <a:rPr lang="ru-RU" sz="2800" b="1" dirty="0" err="1" smtClean="0">
                <a:solidFill>
                  <a:srgbClr val="FF0000"/>
                </a:solidFill>
                <a:latin typeface="Times New Roman" pitchFamily="18" charset="0"/>
                <a:cs typeface="Times New Roman" pitchFamily="18" charset="0"/>
              </a:rPr>
              <a:t>сәбилік кезең.</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Бұл кезеңде жаңадан көптеген </a:t>
            </a:r>
            <a:r>
              <a:rPr lang="ru-RU" sz="2800" dirty="0" err="1" smtClean="0">
                <a:latin typeface="Times New Roman" pitchFamily="18" charset="0"/>
                <a:cs typeface="Times New Roman" pitchFamily="18" charset="0"/>
                <a:hlinkClick r:id="rId2" tooltip="Қозғалыс (мұндай бет жоқ)"/>
              </a:rPr>
              <a:t>қозғалысқа</a:t>
            </a:r>
            <a:r>
              <a:rPr lang="ru-RU" sz="2800" dirty="0" err="1" smtClean="0">
                <a:latin typeface="Times New Roman" pitchFamily="18" charset="0"/>
                <a:cs typeface="Times New Roman" pitchFamily="18" charset="0"/>
              </a:rPr>
              <a:t> байланысты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дағдылар қалыптасады.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Сәби еркін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жүреді, сөйлейді.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Айналасындағы заттарға әуестігі артады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әр нәрсені білгісі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келеді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Ойлау</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кабілеті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дамиды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Жаңадан шартты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рефлекстер</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калыптасады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Сүт тістері</a:t>
            </a:r>
            <a:r>
              <a:rPr lang="ru-RU" sz="2800" dirty="0" smtClean="0">
                <a:latin typeface="Times New Roman" pitchFamily="18" charset="0"/>
                <a:cs typeface="Times New Roman" pitchFamily="18" charset="0"/>
              </a:rPr>
              <a:t> (20) </a:t>
            </a:r>
            <a:r>
              <a:rPr lang="ru-RU" sz="2800" dirty="0" err="1" smtClean="0">
                <a:latin typeface="Times New Roman" pitchFamily="18" charset="0"/>
                <a:cs typeface="Times New Roman" pitchFamily="18" charset="0"/>
              </a:rPr>
              <a:t>толық шығып үлгіреді</a:t>
            </a:r>
            <a:r>
              <a:rPr lang="ru-RU" sz="2800" dirty="0" smtClean="0">
                <a:latin typeface="Times New Roman" pitchFamily="18" charset="0"/>
                <a:cs typeface="Times New Roman" pitchFamily="18" charset="0"/>
              </a:rPr>
              <a:t>.</a:t>
            </a:r>
          </a:p>
          <a:p>
            <a:r>
              <a:rPr lang="ru-RU" sz="2800" b="1" dirty="0" err="1" smtClean="0">
                <a:solidFill>
                  <a:srgbClr val="FF0000"/>
                </a:solidFill>
                <a:latin typeface="Times New Roman" pitchFamily="18" charset="0"/>
                <a:cs typeface="Times New Roman" pitchFamily="18" charset="0"/>
              </a:rPr>
              <a:t>Мектепке</a:t>
            </a:r>
            <a:r>
              <a:rPr lang="ru-RU" sz="2800" b="1" dirty="0" smtClean="0">
                <a:solidFill>
                  <a:srgbClr val="FF0000"/>
                </a:solidFill>
                <a:latin typeface="Times New Roman" pitchFamily="18" charset="0"/>
                <a:cs typeface="Times New Roman" pitchFamily="18" charset="0"/>
              </a:rPr>
              <a:t> </a:t>
            </a:r>
            <a:r>
              <a:rPr lang="ru-RU" sz="2800" b="1" dirty="0" err="1" smtClean="0">
                <a:solidFill>
                  <a:srgbClr val="FF0000"/>
                </a:solidFill>
                <a:latin typeface="Times New Roman" pitchFamily="18" charset="0"/>
                <a:cs typeface="Times New Roman" pitchFamily="18" charset="0"/>
              </a:rPr>
              <a:t>дейінгі</a:t>
            </a:r>
            <a:r>
              <a:rPr lang="ru-RU" sz="2800" b="1" dirty="0" smtClean="0">
                <a:solidFill>
                  <a:srgbClr val="FF0000"/>
                </a:solidFill>
                <a:latin typeface="Times New Roman" pitchFamily="18" charset="0"/>
                <a:cs typeface="Times New Roman" pitchFamily="18" charset="0"/>
              </a:rPr>
              <a:t> </a:t>
            </a:r>
            <a:r>
              <a:rPr lang="ru-RU" sz="2800" b="1" dirty="0" err="1" smtClean="0">
                <a:solidFill>
                  <a:srgbClr val="FF0000"/>
                </a:solidFill>
                <a:latin typeface="Times New Roman" pitchFamily="18" charset="0"/>
                <a:cs typeface="Times New Roman" pitchFamily="18" charset="0"/>
              </a:rPr>
              <a:t>естияр</a:t>
            </a:r>
            <a:r>
              <a:rPr lang="ru-RU" sz="2800" b="1" dirty="0" smtClean="0">
                <a:solidFill>
                  <a:srgbClr val="FF0000"/>
                </a:solidFill>
                <a:latin typeface="Times New Roman" pitchFamily="18" charset="0"/>
                <a:cs typeface="Times New Roman" pitchFamily="18" charset="0"/>
              </a:rPr>
              <a:t> </a:t>
            </a:r>
            <a:r>
              <a:rPr lang="ru-RU" sz="2800" b="1" dirty="0" err="1" smtClean="0">
                <a:solidFill>
                  <a:srgbClr val="FF0000"/>
                </a:solidFill>
                <a:latin typeface="Times New Roman" pitchFamily="18" charset="0"/>
                <a:cs typeface="Times New Roman" pitchFamily="18" charset="0"/>
              </a:rPr>
              <a:t>кезең.</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Бұл кезенді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кейде</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hlinkClick r:id="rId3" tooltip="Мектеп"/>
              </a:rPr>
              <a:t>мектеп</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жасына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дейінгі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кезең деп</a:t>
            </a:r>
            <a:r>
              <a:rPr lang="ru-RU" sz="2800" dirty="0" smtClean="0">
                <a:latin typeface="Times New Roman" pitchFamily="18" charset="0"/>
                <a:cs typeface="Times New Roman" pitchFamily="18" charset="0"/>
              </a:rPr>
              <a:t> те </a:t>
            </a:r>
            <a:r>
              <a:rPr lang="ru-RU" sz="2800" dirty="0" err="1" smtClean="0">
                <a:latin typeface="Times New Roman" pitchFamily="18" charset="0"/>
                <a:cs typeface="Times New Roman" pitchFamily="18" charset="0"/>
              </a:rPr>
              <a:t>атайды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Бұл кезеңде баланың айналасындағы болып</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жатқан жағдайларға кызығушылығы артады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Бұл </a:t>
            </a:r>
            <a:r>
              <a:rPr lang="ru-RU" sz="2800" dirty="0" smtClean="0">
                <a:latin typeface="Times New Roman" pitchFamily="18" charset="0"/>
                <a:cs typeface="Times New Roman" pitchFamily="18" charset="0"/>
              </a:rPr>
              <a:t>не? </a:t>
            </a:r>
            <a:r>
              <a:rPr lang="ru-RU" sz="2800" dirty="0" err="1" smtClean="0">
                <a:latin typeface="Times New Roman" pitchFamily="18" charset="0"/>
                <a:cs typeface="Times New Roman" pitchFamily="18" charset="0"/>
              </a:rPr>
              <a:t>деген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сұрактарға жауап</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іздейді</a:t>
            </a:r>
            <a:r>
              <a:rPr lang="ru-RU" sz="2800" dirty="0" smtClean="0">
                <a:latin typeface="Times New Roman" pitchFamily="18" charset="0"/>
                <a:cs typeface="Times New Roman" pitchFamily="18" charset="0"/>
              </a:rPr>
              <a:t>. Ми </a:t>
            </a:r>
            <a:r>
              <a:rPr lang="ru-RU" sz="2800" dirty="0" err="1" smtClean="0">
                <a:latin typeface="Times New Roman" pitchFamily="18" charset="0"/>
                <a:cs typeface="Times New Roman" pitchFamily="18" charset="0"/>
              </a:rPr>
              <a:t>көлемі артып</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дами</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түседі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Анық сөйлейді.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Бұл кезеңде </a:t>
            </a:r>
            <a:r>
              <a:rPr lang="ru-RU" sz="2800" dirty="0" smtClean="0">
                <a:latin typeface="Times New Roman" pitchFamily="18" charset="0"/>
                <a:cs typeface="Times New Roman" pitchFamily="18" charset="0"/>
              </a:rPr>
              <a:t>бала </a:t>
            </a:r>
            <a:r>
              <a:rPr lang="ru-RU" sz="2800" dirty="0" err="1" smtClean="0">
                <a:latin typeface="Times New Roman" pitchFamily="18" charset="0"/>
                <a:cs typeface="Times New Roman" pitchFamily="18" charset="0"/>
              </a:rPr>
              <a:t>үшін әр түрлі ойынның маңызы зор</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Ойын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арқылы денесі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өседі, көңіл күйі қалыптасады.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Әсіресе, </a:t>
            </a:r>
            <a:r>
              <a:rPr lang="ru-RU" sz="2800" dirty="0" err="1" smtClean="0">
                <a:latin typeface="Times New Roman" pitchFamily="18" charset="0"/>
                <a:cs typeface="Times New Roman" pitchFamily="18" charset="0"/>
              </a:rPr>
              <a:t>кимыл-әрекеті </a:t>
            </a:r>
            <a:r>
              <a:rPr lang="ru-RU" sz="2800" dirty="0" err="1" smtClean="0">
                <a:latin typeface="Times New Roman" pitchFamily="18" charset="0"/>
                <a:cs typeface="Times New Roman" pitchFamily="18" charset="0"/>
              </a:rPr>
              <a:t>қажет ететін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ойындар</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арқылы каңқасы </a:t>
            </a:r>
            <a:r>
              <a:rPr lang="ru-RU" sz="2800" dirty="0" smtClean="0">
                <a:latin typeface="Times New Roman" pitchFamily="18" charset="0"/>
                <a:cs typeface="Times New Roman" pitchFamily="18" charset="0"/>
              </a:rPr>
              <a:t>мен </a:t>
            </a:r>
            <a:r>
              <a:rPr lang="ru-RU" sz="2800" dirty="0" err="1" smtClean="0">
                <a:latin typeface="Times New Roman" pitchFamily="18" charset="0"/>
                <a:cs typeface="Times New Roman" pitchFamily="18" charset="0"/>
              </a:rPr>
              <a:t>бұлшыкеттері дұрыс жетіле</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түседі</a:t>
            </a:r>
            <a:r>
              <a:rPr lang="ru-RU" sz="2800" dirty="0" smtClean="0">
                <a:latin typeface="Times New Roman" pitchFamily="18" charset="0"/>
                <a:cs typeface="Times New Roman" pitchFamily="18" charset="0"/>
              </a:rPr>
              <a:t>.</a:t>
            </a:r>
            <a:endParaRPr lang="ru-RU" sz="28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142900"/>
            <a:ext cx="9144000" cy="7203880"/>
          </a:xfrm>
          <a:prstGeom prst="rect">
            <a:avLst/>
          </a:prstGeom>
          <a:solidFill>
            <a:srgbClr val="FFFFFF"/>
          </a:solidFill>
          <a:ln w="9525">
            <a:noFill/>
            <a:miter lim="800000"/>
            <a:headEnd/>
            <a:tailEnd/>
          </a:ln>
          <a:effectLst/>
        </p:spPr>
        <p:txBody>
          <a:bodyPr vert="horz" wrap="square" lIns="507840" tIns="4761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pPr>
            <a:r>
              <a:rPr kumimoji="0" lang="ru-RU" sz="3600" b="1" i="0" u="none" strike="noStrike" cap="none" normalizeH="0" baseline="0" dirty="0" err="1" smtClean="0">
                <a:ln>
                  <a:noFill/>
                </a:ln>
                <a:solidFill>
                  <a:srgbClr val="FF0000"/>
                </a:solidFill>
                <a:effectLst/>
                <a:latin typeface="Times New Roman" pitchFamily="18" charset="0"/>
                <a:cs typeface="Times New Roman" pitchFamily="18" charset="0"/>
              </a:rPr>
              <a:t>Мектеп</a:t>
            </a:r>
            <a:r>
              <a:rPr kumimoji="0" lang="ru-RU" sz="3600" b="1"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ru-RU" sz="3600" b="1" i="0" u="none" strike="noStrike" cap="none" normalizeH="0" baseline="0" dirty="0" err="1" smtClean="0">
                <a:ln>
                  <a:noFill/>
                </a:ln>
                <a:solidFill>
                  <a:srgbClr val="FF0000"/>
                </a:solidFill>
                <a:effectLst/>
                <a:latin typeface="Times New Roman" pitchFamily="18" charset="0"/>
                <a:cs typeface="Times New Roman" pitchFamily="18" charset="0"/>
              </a:rPr>
              <a:t>жасындағы ересек</a:t>
            </a:r>
            <a:r>
              <a:rPr kumimoji="0" lang="ru-RU" sz="3600" b="1" i="0" u="none" strike="noStrike" cap="none" normalizeH="0" baseline="0" dirty="0" smtClean="0">
                <a:ln>
                  <a:noFill/>
                </a:ln>
                <a:solidFill>
                  <a:srgbClr val="FF0000"/>
                </a:solidFill>
                <a:effectLst/>
                <a:latin typeface="Times New Roman" pitchFamily="18" charset="0"/>
                <a:cs typeface="Times New Roman" pitchFamily="18" charset="0"/>
              </a:rPr>
              <a:t> </a:t>
            </a:r>
            <a:r>
              <a:rPr kumimoji="0" lang="ru-RU" sz="3600" b="1" i="0" u="none" strike="noStrike" cap="none" normalizeH="0" baseline="0" dirty="0" err="1" smtClean="0">
                <a:ln>
                  <a:noFill/>
                </a:ln>
                <a:solidFill>
                  <a:srgbClr val="FF0000"/>
                </a:solidFill>
                <a:effectLst/>
                <a:latin typeface="Times New Roman" pitchFamily="18" charset="0"/>
                <a:cs typeface="Times New Roman" pitchFamily="18" charset="0"/>
              </a:rPr>
              <a:t>кезең</a:t>
            </a:r>
            <a:r>
              <a:rPr kumimoji="0" lang="ru-RU" sz="3600" b="1" i="0" u="none" strike="noStrike" cap="none" normalizeH="0" baseline="0" dirty="0" err="1" smtClean="0">
                <a:ln>
                  <a:noFill/>
                </a:ln>
                <a:solidFill>
                  <a:srgbClr val="202122"/>
                </a:solidFill>
                <a:effectLst/>
                <a:latin typeface="Times New Roman" pitchFamily="18" charset="0"/>
                <a:cs typeface="Times New Roman" pitchFamily="18" charset="0"/>
              </a:rPr>
              <a:t>.</a:t>
            </a:r>
            <a:r>
              <a:rPr kumimoji="0" lang="ru-RU" sz="3600" b="0" i="0" u="none" strike="noStrike" cap="none" normalizeH="0" baseline="0" dirty="0" smtClean="0">
                <a:ln>
                  <a:noFill/>
                </a:ln>
                <a:solidFill>
                  <a:srgbClr val="202122"/>
                </a:solidFill>
                <a:effectLst/>
                <a:latin typeface="Times New Roman" pitchFamily="18" charset="0"/>
                <a:cs typeface="Times New Roman" pitchFamily="18" charset="0"/>
              </a:rPr>
              <a:t> </a:t>
            </a:r>
            <a:r>
              <a:rPr kumimoji="0" lang="ru-RU" sz="3600" b="0" i="0" u="none" strike="noStrike" cap="none" normalizeH="0" baseline="0" dirty="0" err="1" smtClean="0">
                <a:ln>
                  <a:noFill/>
                </a:ln>
                <a:solidFill>
                  <a:srgbClr val="202122"/>
                </a:solidFill>
                <a:effectLst/>
                <a:latin typeface="Times New Roman" pitchFamily="18" charset="0"/>
                <a:cs typeface="Times New Roman" pitchFamily="18" charset="0"/>
              </a:rPr>
              <a:t>Баланың іс-әрекетінде сапалық өзгерістер байқалады.</a:t>
            </a:r>
            <a:r>
              <a:rPr kumimoji="0" lang="ru-RU" sz="3600" b="0" i="0" u="none" strike="noStrike" cap="none" normalizeH="0" baseline="0" dirty="0" smtClean="0">
                <a:ln>
                  <a:noFill/>
                </a:ln>
                <a:solidFill>
                  <a:srgbClr val="202122"/>
                </a:solidFill>
                <a:effectLst/>
                <a:latin typeface="Times New Roman" pitchFamily="18" charset="0"/>
                <a:cs typeface="Times New Roman" pitchFamily="18" charset="0"/>
              </a:rPr>
              <a:t> </a:t>
            </a:r>
            <a:r>
              <a:rPr kumimoji="0" lang="ru-RU" sz="3600" b="0" i="0" u="none" strike="noStrike" cap="none" normalizeH="0" baseline="0" dirty="0" err="1" smtClean="0">
                <a:ln>
                  <a:noFill/>
                </a:ln>
                <a:solidFill>
                  <a:srgbClr val="202122"/>
                </a:solidFill>
                <a:effectLst/>
                <a:latin typeface="Times New Roman" pitchFamily="18" charset="0"/>
                <a:cs typeface="Times New Roman" pitchFamily="18" charset="0"/>
              </a:rPr>
              <a:t>Бұл негізінен</a:t>
            </a:r>
            <a:r>
              <a:rPr kumimoji="0" lang="ru-RU" sz="3600" b="0" i="0" u="none" strike="noStrike" cap="none" normalizeH="0" baseline="0" dirty="0" smtClean="0">
                <a:ln>
                  <a:noFill/>
                </a:ln>
                <a:solidFill>
                  <a:srgbClr val="202122"/>
                </a:solidFill>
                <a:effectLst/>
                <a:latin typeface="Times New Roman" pitchFamily="18" charset="0"/>
                <a:cs typeface="Times New Roman" pitchFamily="18" charset="0"/>
              </a:rPr>
              <a:t> </a:t>
            </a:r>
            <a:r>
              <a:rPr kumimoji="0" lang="ru-RU" sz="3600" b="0" i="0" u="none" strike="noStrike" cap="none" normalizeH="0" baseline="0" dirty="0" err="1" smtClean="0">
                <a:ln>
                  <a:noFill/>
                </a:ln>
                <a:solidFill>
                  <a:srgbClr val="202122"/>
                </a:solidFill>
                <a:effectLst/>
                <a:latin typeface="Times New Roman" pitchFamily="18" charset="0"/>
                <a:cs typeface="Times New Roman" pitchFamily="18" charset="0"/>
              </a:rPr>
              <a:t>баланың мектепке</a:t>
            </a:r>
            <a:r>
              <a:rPr kumimoji="0" lang="ru-RU" sz="3600" b="0" i="0" u="none" strike="noStrike" cap="none" normalizeH="0" baseline="0" dirty="0" smtClean="0">
                <a:ln>
                  <a:noFill/>
                </a:ln>
                <a:solidFill>
                  <a:srgbClr val="202122"/>
                </a:solidFill>
                <a:effectLst/>
                <a:latin typeface="Times New Roman" pitchFamily="18" charset="0"/>
                <a:cs typeface="Times New Roman" pitchFamily="18" charset="0"/>
              </a:rPr>
              <a:t> </a:t>
            </a:r>
            <a:r>
              <a:rPr kumimoji="0" lang="ru-RU" sz="3600" b="0" i="0" u="none" strike="noStrike" cap="none" normalizeH="0" baseline="0" dirty="0" err="1" smtClean="0">
                <a:ln>
                  <a:noFill/>
                </a:ln>
                <a:solidFill>
                  <a:srgbClr val="202122"/>
                </a:solidFill>
                <a:effectLst/>
                <a:latin typeface="Times New Roman" pitchFamily="18" charset="0"/>
                <a:cs typeface="Times New Roman" pitchFamily="18" charset="0"/>
              </a:rPr>
              <a:t>баруымен</a:t>
            </a:r>
            <a:r>
              <a:rPr kumimoji="0" lang="ru-RU" sz="3600" b="0" i="0" u="none" strike="noStrike" cap="none" normalizeH="0" baseline="0" dirty="0" smtClean="0">
                <a:ln>
                  <a:noFill/>
                </a:ln>
                <a:solidFill>
                  <a:srgbClr val="202122"/>
                </a:solidFill>
                <a:effectLst/>
                <a:latin typeface="Times New Roman" pitchFamily="18" charset="0"/>
                <a:cs typeface="Times New Roman" pitchFamily="18" charset="0"/>
              </a:rPr>
              <a:t> </a:t>
            </a:r>
            <a:r>
              <a:rPr kumimoji="0" lang="ru-RU" sz="3600" b="0" i="0" u="none" strike="noStrike" cap="none" normalizeH="0" baseline="0" dirty="0" err="1" smtClean="0">
                <a:ln>
                  <a:noFill/>
                </a:ln>
                <a:solidFill>
                  <a:srgbClr val="202122"/>
                </a:solidFill>
                <a:effectLst/>
                <a:latin typeface="Times New Roman" pitchFamily="18" charset="0"/>
                <a:cs typeface="Times New Roman" pitchFamily="18" charset="0"/>
              </a:rPr>
              <a:t>тікелей</a:t>
            </a:r>
            <a:r>
              <a:rPr kumimoji="0" lang="ru-RU" sz="3600" b="0" i="0" u="none" strike="noStrike" cap="none" normalizeH="0" baseline="0" dirty="0" smtClean="0">
                <a:ln>
                  <a:noFill/>
                </a:ln>
                <a:solidFill>
                  <a:srgbClr val="202122"/>
                </a:solidFill>
                <a:effectLst/>
                <a:latin typeface="Times New Roman" pitchFamily="18" charset="0"/>
                <a:cs typeface="Times New Roman" pitchFamily="18" charset="0"/>
              </a:rPr>
              <a:t> </a:t>
            </a:r>
            <a:r>
              <a:rPr kumimoji="0" lang="ru-RU" sz="3600" b="0" i="0" u="none" strike="noStrike" cap="none" normalizeH="0" baseline="0" dirty="0" err="1" smtClean="0">
                <a:ln>
                  <a:noFill/>
                </a:ln>
                <a:solidFill>
                  <a:srgbClr val="202122"/>
                </a:solidFill>
                <a:effectLst/>
                <a:latin typeface="Times New Roman" pitchFamily="18" charset="0"/>
                <a:cs typeface="Times New Roman" pitchFamily="18" charset="0"/>
              </a:rPr>
              <a:t>байланысты</a:t>
            </a:r>
            <a:r>
              <a:rPr kumimoji="0" lang="ru-RU" sz="3600" b="0" i="0" u="none" strike="noStrike" cap="none" normalizeH="0" baseline="0" dirty="0" smtClean="0">
                <a:ln>
                  <a:noFill/>
                </a:ln>
                <a:solidFill>
                  <a:srgbClr val="202122"/>
                </a:solidFill>
                <a:effectLst/>
                <a:latin typeface="Times New Roman" pitchFamily="18" charset="0"/>
                <a:cs typeface="Times New Roman" pitchFamily="18" charset="0"/>
              </a:rPr>
              <a:t>. </a:t>
            </a:r>
            <a:r>
              <a:rPr kumimoji="0" lang="ru-RU" sz="3600" b="0" i="0" u="none" strike="noStrike" cap="none" normalizeH="0" baseline="0" dirty="0" err="1" smtClean="0">
                <a:ln>
                  <a:noFill/>
                </a:ln>
                <a:solidFill>
                  <a:srgbClr val="202122"/>
                </a:solidFill>
                <a:effectLst/>
                <a:latin typeface="Times New Roman" pitchFamily="18" charset="0"/>
                <a:cs typeface="Times New Roman" pitchFamily="18" charset="0"/>
              </a:rPr>
              <a:t>Енді</a:t>
            </a:r>
            <a:r>
              <a:rPr kumimoji="0" lang="ru-RU" sz="3600" b="0" i="0" u="none" strike="noStrike" cap="none" normalizeH="0" baseline="0" dirty="0" smtClean="0">
                <a:ln>
                  <a:noFill/>
                </a:ln>
                <a:solidFill>
                  <a:srgbClr val="202122"/>
                </a:solidFill>
                <a:effectLst/>
                <a:latin typeface="Times New Roman" pitchFamily="18" charset="0"/>
                <a:cs typeface="Times New Roman" pitchFamily="18" charset="0"/>
              </a:rPr>
              <a:t> бала </a:t>
            </a:r>
            <a:r>
              <a:rPr kumimoji="0" lang="ru-RU" sz="3600" b="0" i="0" u="none" strike="noStrike" cap="none" normalizeH="0" baseline="0" dirty="0" err="1" smtClean="0">
                <a:ln>
                  <a:noFill/>
                </a:ln>
                <a:solidFill>
                  <a:srgbClr val="202122"/>
                </a:solidFill>
                <a:effectLst/>
                <a:latin typeface="Times New Roman" pitchFamily="18" charset="0"/>
                <a:cs typeface="Times New Roman" pitchFamily="18" charset="0"/>
              </a:rPr>
              <a:t>мектеп</a:t>
            </a:r>
            <a:r>
              <a:rPr kumimoji="0" lang="ru-RU" sz="3600" b="0" i="0" u="none" strike="noStrike" cap="none" normalizeH="0" baseline="0" dirty="0" smtClean="0">
                <a:ln>
                  <a:noFill/>
                </a:ln>
                <a:solidFill>
                  <a:srgbClr val="202122"/>
                </a:solidFill>
                <a:effectLst/>
                <a:latin typeface="Times New Roman" pitchFamily="18" charset="0"/>
                <a:cs typeface="Times New Roman" pitchFamily="18" charset="0"/>
              </a:rPr>
              <a:t> </a:t>
            </a:r>
            <a:r>
              <a:rPr kumimoji="0" lang="ru-RU" sz="3600" b="0" i="0" u="none" strike="noStrike" cap="none" normalizeH="0" baseline="0" dirty="0" err="1" smtClean="0">
                <a:ln>
                  <a:noFill/>
                </a:ln>
                <a:solidFill>
                  <a:srgbClr val="202122"/>
                </a:solidFill>
                <a:effectLst/>
                <a:latin typeface="Times New Roman" pitchFamily="18" charset="0"/>
                <a:cs typeface="Times New Roman" pitchFamily="18" charset="0"/>
              </a:rPr>
              <a:t>тәртібіне бағынуға байланысты</a:t>
            </a:r>
            <a:r>
              <a:rPr kumimoji="0" lang="ru-RU" sz="3600" b="0" i="0" u="none" strike="noStrike" cap="none" normalizeH="0" baseline="0" dirty="0" smtClean="0">
                <a:ln>
                  <a:noFill/>
                </a:ln>
                <a:solidFill>
                  <a:srgbClr val="202122"/>
                </a:solidFill>
                <a:effectLst/>
                <a:latin typeface="Times New Roman" pitchFamily="18" charset="0"/>
                <a:cs typeface="Times New Roman" pitchFamily="18" charset="0"/>
              </a:rPr>
              <a:t> </a:t>
            </a:r>
            <a:r>
              <a:rPr kumimoji="0" lang="ru-RU" sz="3600" b="0" i="0" u="none" strike="noStrike" cap="none" normalizeH="0" baseline="0" dirty="0" err="1" smtClean="0">
                <a:ln>
                  <a:noFill/>
                </a:ln>
                <a:solidFill>
                  <a:srgbClr val="202122"/>
                </a:solidFill>
                <a:effectLst/>
                <a:latin typeface="Times New Roman" pitchFamily="18" charset="0"/>
                <a:cs typeface="Times New Roman" pitchFamily="18" charset="0"/>
              </a:rPr>
              <a:t>іс-әрекеттерге талпынады</a:t>
            </a:r>
            <a:r>
              <a:rPr kumimoji="0" lang="ru-RU" sz="3600" b="0" i="0" u="none" strike="noStrike" cap="none" normalizeH="0" baseline="0" dirty="0" smtClean="0">
                <a:ln>
                  <a:noFill/>
                </a:ln>
                <a:solidFill>
                  <a:srgbClr val="202122"/>
                </a:solidFill>
                <a:effectLst/>
                <a:latin typeface="Times New Roman" pitchFamily="18" charset="0"/>
                <a:cs typeface="Times New Roman" pitchFamily="18" charset="0"/>
              </a:rPr>
              <a:t>. </a:t>
            </a:r>
            <a:r>
              <a:rPr kumimoji="0" lang="ru-RU" sz="3600" b="0" i="0" u="none" strike="noStrike" cap="none" normalizeH="0" baseline="0" dirty="0" err="1" smtClean="0">
                <a:ln>
                  <a:noFill/>
                </a:ln>
                <a:solidFill>
                  <a:srgbClr val="202122"/>
                </a:solidFill>
                <a:effectLst/>
                <a:latin typeface="Times New Roman" pitchFamily="18" charset="0"/>
                <a:cs typeface="Times New Roman" pitchFamily="18" charset="0"/>
              </a:rPr>
              <a:t>Жаңа дағдылар қалыптасады, жауапкершілікті</a:t>
            </a:r>
            <a:r>
              <a:rPr kumimoji="0" lang="ru-RU" sz="3600" b="0" i="0" u="none" strike="noStrike" cap="none" normalizeH="0" baseline="0" dirty="0" smtClean="0">
                <a:ln>
                  <a:noFill/>
                </a:ln>
                <a:solidFill>
                  <a:srgbClr val="202122"/>
                </a:solidFill>
                <a:effectLst/>
                <a:latin typeface="Times New Roman" pitchFamily="18" charset="0"/>
                <a:cs typeface="Times New Roman" pitchFamily="18" charset="0"/>
              </a:rPr>
              <a:t>, </a:t>
            </a:r>
            <a:r>
              <a:rPr kumimoji="0" lang="ru-RU" sz="3600" b="0" i="0" u="none" strike="noStrike" cap="none" normalizeH="0" baseline="0" dirty="0" err="1" smtClean="0">
                <a:ln>
                  <a:noFill/>
                </a:ln>
                <a:solidFill>
                  <a:srgbClr val="202122"/>
                </a:solidFill>
                <a:effectLst/>
                <a:latin typeface="Times New Roman" pitchFamily="18" charset="0"/>
                <a:cs typeface="Times New Roman" pitchFamily="18" charset="0"/>
              </a:rPr>
              <a:t>тәртіпті сезінеді</a:t>
            </a:r>
            <a:r>
              <a:rPr kumimoji="0" lang="ru-RU" sz="3600" b="0" i="0" u="none" strike="noStrike" cap="none" normalizeH="0" baseline="0" dirty="0" smtClean="0">
                <a:ln>
                  <a:noFill/>
                </a:ln>
                <a:solidFill>
                  <a:srgbClr val="202122"/>
                </a:solidFill>
                <a:effectLst/>
                <a:latin typeface="Times New Roman" pitchFamily="18" charset="0"/>
                <a:cs typeface="Times New Roman" pitchFamily="18" charset="0"/>
              </a:rPr>
              <a:t>. </a:t>
            </a:r>
            <a:r>
              <a:rPr kumimoji="0" lang="ru-RU" sz="3600" b="0" i="0" u="none" strike="noStrike" cap="none" normalizeH="0" baseline="0" dirty="0" err="1" smtClean="0">
                <a:ln>
                  <a:noFill/>
                </a:ln>
                <a:solidFill>
                  <a:srgbClr val="A55858"/>
                </a:solidFill>
                <a:effectLst/>
                <a:latin typeface="Times New Roman" pitchFamily="18" charset="0"/>
                <a:cs typeface="Times New Roman" pitchFamily="18" charset="0"/>
                <a:hlinkClick r:id="rId2" tooltip="Ойлау қабілеті (мұндай бет жоқ)"/>
              </a:rPr>
              <a:t>Ойлау</a:t>
            </a:r>
            <a:r>
              <a:rPr kumimoji="0" lang="ru-RU" sz="3600" b="0" i="0" u="none" strike="noStrike" cap="none" normalizeH="0" baseline="0" dirty="0" smtClean="0">
                <a:ln>
                  <a:noFill/>
                </a:ln>
                <a:solidFill>
                  <a:srgbClr val="A55858"/>
                </a:solidFill>
                <a:effectLst/>
                <a:latin typeface="Times New Roman" pitchFamily="18" charset="0"/>
                <a:cs typeface="Times New Roman" pitchFamily="18" charset="0"/>
                <a:hlinkClick r:id="rId2" tooltip="Ойлау қабілеті (мұндай бет жоқ)"/>
              </a:rPr>
              <a:t> </a:t>
            </a:r>
            <a:r>
              <a:rPr kumimoji="0" lang="ru-RU" sz="3600" b="0" i="0" u="none" strike="noStrike" cap="none" normalizeH="0" baseline="0" dirty="0" err="1" smtClean="0">
                <a:ln>
                  <a:noFill/>
                </a:ln>
                <a:solidFill>
                  <a:srgbClr val="A55858"/>
                </a:solidFill>
                <a:effectLst/>
                <a:latin typeface="Times New Roman" pitchFamily="18" charset="0"/>
                <a:cs typeface="Times New Roman" pitchFamily="18" charset="0"/>
                <a:hlinkClick r:id="rId2" tooltip="Ойлау қабілеті (мұндай бет жоқ)"/>
              </a:rPr>
              <a:t>қабілеті</a:t>
            </a:r>
            <a:r>
              <a:rPr kumimoji="0" lang="ru-RU" sz="3600" b="0" i="0" u="none" strike="noStrike" cap="none" normalizeH="0" baseline="0" dirty="0" err="1" smtClean="0">
                <a:ln>
                  <a:noFill/>
                </a:ln>
                <a:solidFill>
                  <a:srgbClr val="202122"/>
                </a:solidFill>
                <a:effectLst/>
                <a:latin typeface="Times New Roman" pitchFamily="18" charset="0"/>
                <a:cs typeface="Times New Roman" pitchFamily="18" charset="0"/>
              </a:rPr>
              <a:t> дами</a:t>
            </a:r>
            <a:r>
              <a:rPr kumimoji="0" lang="ru-RU" sz="3600" b="0" i="0" u="none" strike="noStrike" cap="none" normalizeH="0" baseline="0" dirty="0" smtClean="0">
                <a:ln>
                  <a:noFill/>
                </a:ln>
                <a:solidFill>
                  <a:srgbClr val="202122"/>
                </a:solidFill>
                <a:effectLst/>
                <a:latin typeface="Times New Roman" pitchFamily="18" charset="0"/>
                <a:cs typeface="Times New Roman" pitchFamily="18" charset="0"/>
              </a:rPr>
              <a:t> </a:t>
            </a:r>
            <a:r>
              <a:rPr kumimoji="0" lang="ru-RU" sz="3600" b="0" i="0" u="none" strike="noStrike" cap="none" normalizeH="0" baseline="0" dirty="0" err="1" smtClean="0">
                <a:ln>
                  <a:noFill/>
                </a:ln>
                <a:solidFill>
                  <a:srgbClr val="202122"/>
                </a:solidFill>
                <a:effectLst/>
                <a:latin typeface="Times New Roman" pitchFamily="18" charset="0"/>
                <a:cs typeface="Times New Roman" pitchFamily="18" charset="0"/>
              </a:rPr>
              <a:t>бастайды</a:t>
            </a:r>
            <a:r>
              <a:rPr kumimoji="0" lang="ru-RU" sz="3600" b="0" i="0" u="none" strike="noStrike" cap="none" normalizeH="0" baseline="0" dirty="0" smtClean="0">
                <a:ln>
                  <a:noFill/>
                </a:ln>
                <a:solidFill>
                  <a:srgbClr val="202122"/>
                </a:solidFill>
                <a:effectLst/>
                <a:latin typeface="Times New Roman" pitchFamily="18" charset="0"/>
                <a:cs typeface="Times New Roman" pitchFamily="18" charset="0"/>
              </a:rPr>
              <a:t>. </a:t>
            </a:r>
            <a:r>
              <a:rPr kumimoji="0" lang="ru-RU" sz="3600" b="0" i="0" u="none" strike="noStrike" cap="none" normalizeH="0" baseline="0" dirty="0" err="1" smtClean="0">
                <a:ln>
                  <a:noFill/>
                </a:ln>
                <a:solidFill>
                  <a:srgbClr val="202122"/>
                </a:solidFill>
                <a:effectLst/>
                <a:latin typeface="Times New Roman" pitchFamily="18" charset="0"/>
                <a:cs typeface="Times New Roman" pitchFamily="18" charset="0"/>
              </a:rPr>
              <a:t>Бойларының ұзындығы шамамен</a:t>
            </a:r>
            <a:r>
              <a:rPr kumimoji="0" lang="ru-RU" sz="3600" b="0" i="0" u="none" strike="noStrike" cap="none" normalizeH="0" baseline="0" dirty="0" smtClean="0">
                <a:ln>
                  <a:noFill/>
                </a:ln>
                <a:solidFill>
                  <a:srgbClr val="202122"/>
                </a:solidFill>
                <a:effectLst/>
                <a:latin typeface="Times New Roman" pitchFamily="18" charset="0"/>
                <a:cs typeface="Times New Roman" pitchFamily="18" charset="0"/>
              </a:rPr>
              <a:t> - 140-150 см, </a:t>
            </a:r>
            <a:r>
              <a:rPr kumimoji="0" lang="ru-RU" sz="3600" b="0" i="0" u="none" strike="noStrike" cap="none" normalizeH="0" baseline="0" dirty="0" err="1" smtClean="0">
                <a:ln>
                  <a:noFill/>
                </a:ln>
                <a:solidFill>
                  <a:srgbClr val="202122"/>
                </a:solidFill>
                <a:effectLst/>
                <a:latin typeface="Times New Roman" pitchFamily="18" charset="0"/>
                <a:cs typeface="Times New Roman" pitchFamily="18" charset="0"/>
              </a:rPr>
              <a:t>салмағы </a:t>
            </a:r>
            <a:r>
              <a:rPr kumimoji="0" lang="ru-RU" sz="3600" b="0" i="0" u="none" strike="noStrike" cap="none" normalizeH="0" baseline="0" dirty="0" smtClean="0">
                <a:ln>
                  <a:noFill/>
                </a:ln>
                <a:solidFill>
                  <a:srgbClr val="202122"/>
                </a:solidFill>
                <a:effectLst/>
                <a:latin typeface="Times New Roman" pitchFamily="18" charset="0"/>
                <a:cs typeface="Times New Roman" pitchFamily="18" charset="0"/>
              </a:rPr>
              <a:t>30 </a:t>
            </a:r>
            <a:r>
              <a:rPr kumimoji="0" lang="ru-RU" sz="3600" b="0" i="0" u="none" strike="noStrike" cap="none" normalizeH="0" baseline="0" dirty="0" err="1" smtClean="0">
                <a:ln>
                  <a:noFill/>
                </a:ln>
                <a:solidFill>
                  <a:srgbClr val="202122"/>
                </a:solidFill>
                <a:effectLst/>
                <a:latin typeface="Times New Roman" pitchFamily="18" charset="0"/>
                <a:cs typeface="Times New Roman" pitchFamily="18" charset="0"/>
              </a:rPr>
              <a:t>килодан</a:t>
            </a:r>
            <a:r>
              <a:rPr kumimoji="0" lang="ru-RU" sz="3600" b="0" i="0" u="none" strike="noStrike" cap="none" normalizeH="0" baseline="0" dirty="0" smtClean="0">
                <a:ln>
                  <a:noFill/>
                </a:ln>
                <a:solidFill>
                  <a:srgbClr val="202122"/>
                </a:solidFill>
                <a:effectLst/>
                <a:latin typeface="Times New Roman" pitchFamily="18" charset="0"/>
                <a:cs typeface="Times New Roman" pitchFamily="18" charset="0"/>
              </a:rPr>
              <a:t> </a:t>
            </a:r>
            <a:r>
              <a:rPr kumimoji="0" lang="ru-RU" sz="3600" b="0" i="0" u="none" strike="noStrike" cap="none" normalizeH="0" baseline="0" dirty="0" err="1" smtClean="0">
                <a:ln>
                  <a:noFill/>
                </a:ln>
                <a:solidFill>
                  <a:srgbClr val="202122"/>
                </a:solidFill>
                <a:effectLst/>
                <a:latin typeface="Times New Roman" pitchFamily="18" charset="0"/>
                <a:cs typeface="Times New Roman" pitchFamily="18" charset="0"/>
              </a:rPr>
              <a:t>артады</a:t>
            </a:r>
            <a:r>
              <a:rPr kumimoji="0" lang="ru-RU" sz="3600" b="0" i="0" u="none" strike="noStrike" cap="none" normalizeH="0" baseline="0" dirty="0" smtClean="0">
                <a:ln>
                  <a:noFill/>
                </a:ln>
                <a:solidFill>
                  <a:srgbClr val="202122"/>
                </a:solidFill>
                <a:effectLst/>
                <a:latin typeface="Times New Roman" pitchFamily="18"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3600" i="0" u="none" strike="noStrike" cap="none" normalizeH="0" baseline="0" dirty="0" err="1" smtClean="0">
                <a:ln>
                  <a:noFill/>
                </a:ln>
                <a:solidFill>
                  <a:srgbClr val="202122"/>
                </a:solidFill>
                <a:effectLst/>
                <a:latin typeface="Times New Roman" pitchFamily="18" charset="0"/>
                <a:cs typeface="Times New Roman" pitchFamily="18" charset="0"/>
              </a:rPr>
              <a:t>Жасөспірімдік кезеңдегі балалар</a:t>
            </a:r>
            <a:r>
              <a:rPr lang="en-US" sz="3600" dirty="0" smtClean="0">
                <a:solidFill>
                  <a:srgbClr val="202122"/>
                </a:solidFill>
                <a:latin typeface="Times New Roman" pitchFamily="18" charset="0"/>
                <a:cs typeface="Times New Roman" pitchFamily="18" charset="0"/>
              </a:rPr>
              <a:t>.</a:t>
            </a:r>
            <a:endParaRPr kumimoji="0" lang="ru-RU" sz="360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900" b="0" i="0" u="none" strike="noStrike" cap="none" normalizeH="0" baseline="0" dirty="0" smtClean="0">
              <a:ln>
                <a:noFill/>
              </a:ln>
              <a:solidFill>
                <a:srgbClr val="0B0080"/>
              </a:solidFill>
              <a:effectLst/>
              <a:latin typeface="Arial" charset="0"/>
              <a:cs typeface="Arial" charset="0"/>
            </a:endParaRPr>
          </a:p>
        </p:txBody>
      </p:sp>
      <p:sp>
        <p:nvSpPr>
          <p:cNvPr id="1027" name="AutoShape 3" descr="https://upload.wikimedia.org/wikipedia/commons/thumb/9/99/Nakempte_Boys.jpg/220px-Nakempte_Boys.jpg">
            <a:hlinkClick r:id="rId3"/>
          </p:cNvPr>
          <p:cNvSpPr>
            <a:spLocks noChangeAspect="1" noChangeArrowheads="1"/>
          </p:cNvSpPr>
          <p:nvPr/>
        </p:nvSpPr>
        <p:spPr bwMode="auto">
          <a:xfrm>
            <a:off x="31750" y="-142875"/>
            <a:ext cx="2095500" cy="1438275"/>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357166"/>
            <a:ext cx="8929718" cy="5693866"/>
          </a:xfrm>
          <a:prstGeom prst="rect">
            <a:avLst/>
          </a:prstGeom>
        </p:spPr>
        <p:txBody>
          <a:bodyPr wrap="square">
            <a:spAutoFit/>
          </a:bodyPr>
          <a:lstStyle/>
          <a:p>
            <a:pPr lvl="0" eaLnBrk="0" fontAlgn="base" hangingPunct="0">
              <a:spcBef>
                <a:spcPct val="0"/>
              </a:spcBef>
              <a:spcAft>
                <a:spcPct val="0"/>
              </a:spcAft>
            </a:pPr>
            <a:r>
              <a:rPr lang="ru-RU" sz="2800" b="1" dirty="0" err="1" smtClean="0">
                <a:solidFill>
                  <a:srgbClr val="FF0000"/>
                </a:solidFill>
                <a:latin typeface="Times New Roman" pitchFamily="18" charset="0"/>
                <a:cs typeface="Times New Roman" pitchFamily="18" charset="0"/>
              </a:rPr>
              <a:t>Жасөспірімдік </a:t>
            </a:r>
            <a:r>
              <a:rPr lang="ru-RU" sz="2800" b="1" dirty="0" err="1" smtClean="0">
                <a:solidFill>
                  <a:srgbClr val="FF0000"/>
                </a:solidFill>
                <a:latin typeface="Times New Roman" pitchFamily="18" charset="0"/>
                <a:cs typeface="Times New Roman" pitchFamily="18" charset="0"/>
              </a:rPr>
              <a:t>кезең.</a:t>
            </a:r>
            <a:r>
              <a:rPr lang="ru-RU" sz="2800" dirty="0" smtClean="0">
                <a:solidFill>
                  <a:srgbClr val="202122"/>
                </a:solidFill>
                <a:latin typeface="Times New Roman" pitchFamily="18" charset="0"/>
                <a:cs typeface="Times New Roman" pitchFamily="18" charset="0"/>
              </a:rPr>
              <a:t> </a:t>
            </a:r>
            <a:r>
              <a:rPr lang="ru-RU" sz="2800" dirty="0" err="1" smtClean="0">
                <a:solidFill>
                  <a:srgbClr val="202122"/>
                </a:solidFill>
                <a:latin typeface="Times New Roman" pitchFamily="18" charset="0"/>
                <a:cs typeface="Times New Roman" pitchFamily="18" charset="0"/>
              </a:rPr>
              <a:t>Баланың өсуі </a:t>
            </a:r>
            <a:r>
              <a:rPr lang="ru-RU" sz="2800" dirty="0" smtClean="0">
                <a:solidFill>
                  <a:srgbClr val="202122"/>
                </a:solidFill>
                <a:latin typeface="Times New Roman" pitchFamily="18" charset="0"/>
                <a:cs typeface="Times New Roman" pitchFamily="18" charset="0"/>
              </a:rPr>
              <a:t>мен </a:t>
            </a:r>
            <a:r>
              <a:rPr lang="ru-RU" sz="2800" dirty="0" err="1" smtClean="0">
                <a:solidFill>
                  <a:srgbClr val="202122"/>
                </a:solidFill>
                <a:latin typeface="Times New Roman" pitchFamily="18" charset="0"/>
                <a:cs typeface="Times New Roman" pitchFamily="18" charset="0"/>
              </a:rPr>
              <a:t>дамуында</a:t>
            </a:r>
            <a:r>
              <a:rPr lang="ru-RU" sz="2800" dirty="0" smtClean="0">
                <a:solidFill>
                  <a:srgbClr val="202122"/>
                </a:solidFill>
                <a:latin typeface="Times New Roman" pitchFamily="18" charset="0"/>
                <a:cs typeface="Times New Roman" pitchFamily="18" charset="0"/>
              </a:rPr>
              <a:t> </a:t>
            </a:r>
            <a:r>
              <a:rPr lang="ru-RU" sz="2800" dirty="0" err="1" smtClean="0">
                <a:solidFill>
                  <a:srgbClr val="202122"/>
                </a:solidFill>
                <a:latin typeface="Times New Roman" pitchFamily="18" charset="0"/>
                <a:cs typeface="Times New Roman" pitchFamily="18" charset="0"/>
              </a:rPr>
              <a:t>жаңа өзгерістер пайда</a:t>
            </a:r>
            <a:r>
              <a:rPr lang="ru-RU" sz="2800" dirty="0" smtClean="0">
                <a:solidFill>
                  <a:srgbClr val="202122"/>
                </a:solidFill>
                <a:latin typeface="Times New Roman" pitchFamily="18" charset="0"/>
                <a:cs typeface="Times New Roman" pitchFamily="18" charset="0"/>
              </a:rPr>
              <a:t> </a:t>
            </a:r>
            <a:r>
              <a:rPr lang="ru-RU" sz="2800" dirty="0" err="1" smtClean="0">
                <a:solidFill>
                  <a:srgbClr val="202122"/>
                </a:solidFill>
                <a:latin typeface="Times New Roman" pitchFamily="18" charset="0"/>
                <a:cs typeface="Times New Roman" pitchFamily="18" charset="0"/>
              </a:rPr>
              <a:t>болады</a:t>
            </a:r>
            <a:r>
              <a:rPr lang="ru-RU" sz="2800" dirty="0" smtClean="0">
                <a:solidFill>
                  <a:srgbClr val="202122"/>
                </a:solidFill>
                <a:latin typeface="Times New Roman" pitchFamily="18" charset="0"/>
                <a:cs typeface="Times New Roman" pitchFamily="18" charset="0"/>
              </a:rPr>
              <a:t>. </a:t>
            </a:r>
            <a:r>
              <a:rPr lang="ru-RU" sz="2800" dirty="0" err="1" smtClean="0">
                <a:solidFill>
                  <a:srgbClr val="202122"/>
                </a:solidFill>
                <a:latin typeface="Times New Roman" pitchFamily="18" charset="0"/>
                <a:cs typeface="Times New Roman" pitchFamily="18" charset="0"/>
              </a:rPr>
              <a:t>Ұлдар </a:t>
            </a:r>
            <a:r>
              <a:rPr lang="ru-RU" sz="2800" dirty="0" smtClean="0">
                <a:solidFill>
                  <a:srgbClr val="202122"/>
                </a:solidFill>
                <a:latin typeface="Times New Roman" pitchFamily="18" charset="0"/>
                <a:cs typeface="Times New Roman" pitchFamily="18" charset="0"/>
              </a:rPr>
              <a:t>мен </a:t>
            </a:r>
            <a:r>
              <a:rPr lang="ru-RU" sz="2800" dirty="0" err="1" smtClean="0">
                <a:solidFill>
                  <a:srgbClr val="202122"/>
                </a:solidFill>
                <a:latin typeface="Times New Roman" pitchFamily="18" charset="0"/>
                <a:cs typeface="Times New Roman" pitchFamily="18" charset="0"/>
              </a:rPr>
              <a:t>қыздардың дене</a:t>
            </a:r>
            <a:r>
              <a:rPr lang="ru-RU" sz="2800" dirty="0" smtClean="0">
                <a:solidFill>
                  <a:srgbClr val="202122"/>
                </a:solidFill>
                <a:latin typeface="Times New Roman" pitchFamily="18" charset="0"/>
                <a:cs typeface="Times New Roman" pitchFamily="18" charset="0"/>
              </a:rPr>
              <a:t> </a:t>
            </a:r>
            <a:r>
              <a:rPr lang="ru-RU" sz="2800" dirty="0" err="1" smtClean="0">
                <a:solidFill>
                  <a:srgbClr val="202122"/>
                </a:solidFill>
                <a:latin typeface="Times New Roman" pitchFamily="18" charset="0"/>
                <a:cs typeface="Times New Roman" pitchFamily="18" charset="0"/>
              </a:rPr>
              <a:t>бітімінде</a:t>
            </a:r>
            <a:r>
              <a:rPr lang="ru-RU" sz="2800" dirty="0" smtClean="0">
                <a:solidFill>
                  <a:srgbClr val="202122"/>
                </a:solidFill>
                <a:latin typeface="Times New Roman" pitchFamily="18" charset="0"/>
                <a:cs typeface="Times New Roman" pitchFamily="18" charset="0"/>
              </a:rPr>
              <a:t> </a:t>
            </a:r>
            <a:r>
              <a:rPr lang="ru-RU" sz="2800" dirty="0" err="1" smtClean="0">
                <a:solidFill>
                  <a:srgbClr val="202122"/>
                </a:solidFill>
                <a:latin typeface="Times New Roman" pitchFamily="18" charset="0"/>
                <a:cs typeface="Times New Roman" pitchFamily="18" charset="0"/>
              </a:rPr>
              <a:t>бірінен-бірінің айырмашылықтары айқын байкалады</a:t>
            </a:r>
            <a:r>
              <a:rPr lang="ru-RU" sz="2800" dirty="0" smtClean="0">
                <a:solidFill>
                  <a:srgbClr val="202122"/>
                </a:solidFill>
                <a:latin typeface="Times New Roman" pitchFamily="18" charset="0"/>
                <a:cs typeface="Times New Roman" pitchFamily="18" charset="0"/>
              </a:rPr>
              <a:t>. </a:t>
            </a:r>
            <a:r>
              <a:rPr lang="ru-RU" sz="2800" dirty="0" err="1" smtClean="0">
                <a:solidFill>
                  <a:srgbClr val="202122"/>
                </a:solidFill>
                <a:latin typeface="Times New Roman" pitchFamily="18" charset="0"/>
                <a:cs typeface="Times New Roman" pitchFamily="18" charset="0"/>
              </a:rPr>
              <a:t>Мұның бәрі </a:t>
            </a:r>
            <a:r>
              <a:rPr lang="ru-RU" sz="2800" dirty="0" smtClean="0">
                <a:solidFill>
                  <a:srgbClr val="202122"/>
                </a:solidFill>
                <a:latin typeface="Times New Roman" pitchFamily="18" charset="0"/>
                <a:cs typeface="Times New Roman" pitchFamily="18" charset="0"/>
              </a:rPr>
              <a:t>де </a:t>
            </a:r>
            <a:r>
              <a:rPr lang="ru-RU" sz="2800" dirty="0" err="1" smtClean="0">
                <a:solidFill>
                  <a:srgbClr val="202122"/>
                </a:solidFill>
                <a:latin typeface="Times New Roman" pitchFamily="18" charset="0"/>
                <a:cs typeface="Times New Roman" pitchFamily="18" charset="0"/>
              </a:rPr>
              <a:t>жыныстық жетілуімен</a:t>
            </a:r>
            <a:r>
              <a:rPr lang="ru-RU" sz="2800" dirty="0" smtClean="0">
                <a:solidFill>
                  <a:srgbClr val="202122"/>
                </a:solidFill>
                <a:latin typeface="Times New Roman" pitchFamily="18" charset="0"/>
                <a:cs typeface="Times New Roman" pitchFamily="18" charset="0"/>
              </a:rPr>
              <a:t> </a:t>
            </a:r>
            <a:r>
              <a:rPr lang="ru-RU" sz="2800" dirty="0" err="1" smtClean="0">
                <a:solidFill>
                  <a:srgbClr val="202122"/>
                </a:solidFill>
                <a:latin typeface="Times New Roman" pitchFamily="18" charset="0"/>
                <a:cs typeface="Times New Roman" pitchFamily="18" charset="0"/>
              </a:rPr>
              <a:t>тікелей</a:t>
            </a:r>
            <a:r>
              <a:rPr lang="ru-RU" sz="2800" dirty="0" smtClean="0">
                <a:solidFill>
                  <a:srgbClr val="202122"/>
                </a:solidFill>
                <a:latin typeface="Times New Roman" pitchFamily="18" charset="0"/>
                <a:cs typeface="Times New Roman" pitchFamily="18" charset="0"/>
              </a:rPr>
              <a:t> </a:t>
            </a:r>
            <a:r>
              <a:rPr lang="ru-RU" sz="2800" dirty="0" err="1" smtClean="0">
                <a:solidFill>
                  <a:srgbClr val="202122"/>
                </a:solidFill>
                <a:latin typeface="Times New Roman" pitchFamily="18" charset="0"/>
                <a:cs typeface="Times New Roman" pitchFamily="18" charset="0"/>
              </a:rPr>
              <a:t>байланысты</a:t>
            </a:r>
            <a:r>
              <a:rPr lang="ru-RU" sz="2800" dirty="0" smtClean="0">
                <a:solidFill>
                  <a:srgbClr val="202122"/>
                </a:solidFill>
                <a:latin typeface="Times New Roman" pitchFamily="18" charset="0"/>
                <a:cs typeface="Times New Roman" pitchFamily="18" charset="0"/>
              </a:rPr>
              <a:t>. </a:t>
            </a:r>
            <a:r>
              <a:rPr lang="ru-RU" sz="2800" dirty="0" err="1" smtClean="0">
                <a:solidFill>
                  <a:srgbClr val="202122"/>
                </a:solidFill>
                <a:latin typeface="Times New Roman" pitchFamily="18" charset="0"/>
                <a:cs typeface="Times New Roman" pitchFamily="18" charset="0"/>
              </a:rPr>
              <a:t>Қыздарда алғашқы </a:t>
            </a:r>
            <a:r>
              <a:rPr lang="ru-RU" sz="2800" dirty="0" err="1" smtClean="0">
                <a:solidFill>
                  <a:srgbClr val="0B0080"/>
                </a:solidFill>
                <a:latin typeface="Times New Roman" pitchFamily="18" charset="0"/>
                <a:cs typeface="Times New Roman" pitchFamily="18" charset="0"/>
                <a:hlinkClick r:id="rId2" tooltip="Етеккір"/>
              </a:rPr>
              <a:t>етеккір</a:t>
            </a:r>
            <a:r>
              <a:rPr lang="ru-RU" sz="2800" dirty="0" smtClean="0">
                <a:solidFill>
                  <a:srgbClr val="202122"/>
                </a:solidFill>
                <a:latin typeface="Times New Roman" pitchFamily="18" charset="0"/>
                <a:cs typeface="Times New Roman" pitchFamily="18" charset="0"/>
              </a:rPr>
              <a:t> 12-13 </a:t>
            </a:r>
            <a:r>
              <a:rPr lang="ru-RU" sz="2800" dirty="0" err="1" smtClean="0">
                <a:solidFill>
                  <a:srgbClr val="202122"/>
                </a:solidFill>
                <a:latin typeface="Times New Roman" pitchFamily="18" charset="0"/>
                <a:cs typeface="Times New Roman" pitchFamily="18" charset="0"/>
              </a:rPr>
              <a:t>жаста</a:t>
            </a:r>
            <a:r>
              <a:rPr lang="ru-RU" sz="2800" dirty="0" smtClean="0">
                <a:solidFill>
                  <a:srgbClr val="202122"/>
                </a:solidFill>
                <a:latin typeface="Times New Roman" pitchFamily="18" charset="0"/>
                <a:cs typeface="Times New Roman" pitchFamily="18" charset="0"/>
              </a:rPr>
              <a:t> </a:t>
            </a:r>
            <a:r>
              <a:rPr lang="ru-RU" sz="2800" dirty="0" err="1" smtClean="0">
                <a:solidFill>
                  <a:srgbClr val="202122"/>
                </a:solidFill>
                <a:latin typeface="Times New Roman" pitchFamily="18" charset="0"/>
                <a:cs typeface="Times New Roman" pitchFamily="18" charset="0"/>
              </a:rPr>
              <a:t>басталады</a:t>
            </a:r>
            <a:r>
              <a:rPr lang="ru-RU" sz="2800" dirty="0" smtClean="0">
                <a:solidFill>
                  <a:srgbClr val="202122"/>
                </a:solidFill>
                <a:latin typeface="Times New Roman" pitchFamily="18" charset="0"/>
                <a:cs typeface="Times New Roman" pitchFamily="18" charset="0"/>
              </a:rPr>
              <a:t>. </a:t>
            </a:r>
            <a:r>
              <a:rPr lang="ru-RU" sz="2800" dirty="0" err="1" smtClean="0">
                <a:solidFill>
                  <a:srgbClr val="202122"/>
                </a:solidFill>
                <a:latin typeface="Times New Roman" pitchFamily="18" charset="0"/>
                <a:cs typeface="Times New Roman" pitchFamily="18" charset="0"/>
              </a:rPr>
              <a:t>Денесі</a:t>
            </a:r>
            <a:r>
              <a:rPr lang="ru-RU" sz="2800" dirty="0" smtClean="0">
                <a:solidFill>
                  <a:srgbClr val="202122"/>
                </a:solidFill>
                <a:latin typeface="Times New Roman" pitchFamily="18" charset="0"/>
                <a:cs typeface="Times New Roman" pitchFamily="18" charset="0"/>
              </a:rPr>
              <a:t> </a:t>
            </a:r>
            <a:r>
              <a:rPr lang="ru-RU" sz="2800" dirty="0" err="1" smtClean="0">
                <a:solidFill>
                  <a:srgbClr val="202122"/>
                </a:solidFill>
                <a:latin typeface="Times New Roman" pitchFamily="18" charset="0"/>
                <a:cs typeface="Times New Roman" pitchFamily="18" charset="0"/>
              </a:rPr>
              <a:t>өседі, бұлшықеттері дамиды</a:t>
            </a:r>
            <a:r>
              <a:rPr lang="ru-RU" sz="2800" dirty="0" smtClean="0">
                <a:solidFill>
                  <a:srgbClr val="202122"/>
                </a:solidFill>
                <a:latin typeface="Times New Roman" pitchFamily="18" charset="0"/>
                <a:cs typeface="Times New Roman" pitchFamily="18" charset="0"/>
              </a:rPr>
              <a:t>, </a:t>
            </a:r>
            <a:r>
              <a:rPr lang="ru-RU" sz="2800" dirty="0" err="1" smtClean="0">
                <a:solidFill>
                  <a:srgbClr val="0B0080"/>
                </a:solidFill>
                <a:latin typeface="Times New Roman" pitchFamily="18" charset="0"/>
                <a:cs typeface="Times New Roman" pitchFamily="18" charset="0"/>
                <a:hlinkClick r:id="rId3" tooltip="Тері"/>
              </a:rPr>
              <a:t>тері</a:t>
            </a:r>
            <a:r>
              <a:rPr lang="ru-RU" sz="2800" dirty="0" smtClean="0">
                <a:solidFill>
                  <a:srgbClr val="202122"/>
                </a:solidFill>
                <a:latin typeface="Times New Roman" pitchFamily="18" charset="0"/>
                <a:cs typeface="Times New Roman" pitchFamily="18" charset="0"/>
              </a:rPr>
              <a:t> </a:t>
            </a:r>
            <a:r>
              <a:rPr lang="ru-RU" sz="2800" dirty="0" err="1" smtClean="0">
                <a:solidFill>
                  <a:srgbClr val="202122"/>
                </a:solidFill>
                <a:latin typeface="Times New Roman" pitchFamily="18" charset="0"/>
                <a:cs typeface="Times New Roman" pitchFamily="18" charset="0"/>
              </a:rPr>
              <a:t>астындағы </a:t>
            </a:r>
            <a:r>
              <a:rPr lang="ru-RU" sz="2800" dirty="0" smtClean="0">
                <a:solidFill>
                  <a:srgbClr val="202122"/>
                </a:solidFill>
                <a:latin typeface="Times New Roman" pitchFamily="18" charset="0"/>
                <a:cs typeface="Times New Roman" pitchFamily="18" charset="0"/>
              </a:rPr>
              <a:t>май </a:t>
            </a:r>
            <a:r>
              <a:rPr lang="ru-RU" sz="2800" dirty="0" err="1" smtClean="0">
                <a:solidFill>
                  <a:srgbClr val="202122"/>
                </a:solidFill>
                <a:latin typeface="Times New Roman" pitchFamily="18" charset="0"/>
                <a:cs typeface="Times New Roman" pitchFamily="18" charset="0"/>
              </a:rPr>
              <a:t>қабаты қалыңдай түседі</a:t>
            </a:r>
            <a:r>
              <a:rPr lang="ru-RU" sz="2800" dirty="0" smtClean="0">
                <a:solidFill>
                  <a:srgbClr val="202122"/>
                </a:solidFill>
                <a:latin typeface="Times New Roman" pitchFamily="18" charset="0"/>
                <a:cs typeface="Times New Roman" pitchFamily="18" charset="0"/>
              </a:rPr>
              <a:t>. </a:t>
            </a:r>
            <a:r>
              <a:rPr lang="ru-RU" sz="2800" dirty="0" err="1" smtClean="0">
                <a:solidFill>
                  <a:srgbClr val="202122"/>
                </a:solidFill>
                <a:latin typeface="Times New Roman" pitchFamily="18" charset="0"/>
                <a:cs typeface="Times New Roman" pitchFamily="18" charset="0"/>
              </a:rPr>
              <a:t>Кеудемен</a:t>
            </a:r>
            <a:r>
              <a:rPr lang="ru-RU" sz="2800" dirty="0" smtClean="0">
                <a:solidFill>
                  <a:srgbClr val="202122"/>
                </a:solidFill>
                <a:latin typeface="Times New Roman" pitchFamily="18" charset="0"/>
                <a:cs typeface="Times New Roman" pitchFamily="18" charset="0"/>
              </a:rPr>
              <a:t> </a:t>
            </a:r>
            <a:r>
              <a:rPr lang="ru-RU" sz="2800" dirty="0" err="1" smtClean="0">
                <a:solidFill>
                  <a:srgbClr val="202122"/>
                </a:solidFill>
                <a:latin typeface="Times New Roman" pitchFamily="18" charset="0"/>
                <a:cs typeface="Times New Roman" pitchFamily="18" charset="0"/>
              </a:rPr>
              <a:t>тынысалу</a:t>
            </a:r>
            <a:r>
              <a:rPr lang="ru-RU" sz="2800" dirty="0" smtClean="0">
                <a:solidFill>
                  <a:srgbClr val="202122"/>
                </a:solidFill>
                <a:latin typeface="Times New Roman" pitchFamily="18" charset="0"/>
                <a:cs typeface="Times New Roman" pitchFamily="18" charset="0"/>
              </a:rPr>
              <a:t> </a:t>
            </a:r>
            <a:r>
              <a:rPr lang="ru-RU" sz="2800" dirty="0" err="1" smtClean="0">
                <a:solidFill>
                  <a:srgbClr val="202122"/>
                </a:solidFill>
                <a:latin typeface="Times New Roman" pitchFamily="18" charset="0"/>
                <a:cs typeface="Times New Roman" pitchFamily="18" charset="0"/>
              </a:rPr>
              <a:t>түрі айқын білінеді</a:t>
            </a:r>
            <a:r>
              <a:rPr lang="ru-RU" sz="2800" dirty="0" smtClean="0">
                <a:solidFill>
                  <a:srgbClr val="202122"/>
                </a:solidFill>
                <a:latin typeface="Times New Roman" pitchFamily="18" charset="0"/>
                <a:cs typeface="Times New Roman" pitchFamily="18" charset="0"/>
              </a:rPr>
              <a:t> </a:t>
            </a:r>
            <a:r>
              <a:rPr lang="ru-RU" sz="2800" dirty="0" err="1" smtClean="0">
                <a:solidFill>
                  <a:srgbClr val="202122"/>
                </a:solidFill>
                <a:latin typeface="Times New Roman" pitchFamily="18" charset="0"/>
                <a:cs typeface="Times New Roman" pitchFamily="18" charset="0"/>
              </a:rPr>
              <a:t>және </a:t>
            </a:r>
            <a:r>
              <a:rPr lang="ru-RU" sz="2800" dirty="0" smtClean="0">
                <a:solidFill>
                  <a:srgbClr val="202122"/>
                </a:solidFill>
                <a:latin typeface="Times New Roman" pitchFamily="18" charset="0"/>
                <a:cs typeface="Times New Roman" pitchFamily="18" charset="0"/>
              </a:rPr>
              <a:t>т. б. </a:t>
            </a:r>
            <a:r>
              <a:rPr lang="ru-RU" sz="2800" dirty="0" err="1" smtClean="0">
                <a:solidFill>
                  <a:srgbClr val="202122"/>
                </a:solidFill>
                <a:latin typeface="Times New Roman" pitchFamily="18" charset="0"/>
                <a:cs typeface="Times New Roman" pitchFamily="18" charset="0"/>
              </a:rPr>
              <a:t>Ұлдардың дауысы</a:t>
            </a:r>
            <a:r>
              <a:rPr lang="ru-RU" sz="2800" dirty="0" smtClean="0">
                <a:solidFill>
                  <a:srgbClr val="202122"/>
                </a:solidFill>
                <a:latin typeface="Times New Roman" pitchFamily="18" charset="0"/>
                <a:cs typeface="Times New Roman" pitchFamily="18" charset="0"/>
              </a:rPr>
              <a:t> </a:t>
            </a:r>
            <a:r>
              <a:rPr lang="ru-RU" sz="2800" dirty="0" err="1" smtClean="0">
                <a:solidFill>
                  <a:srgbClr val="202122"/>
                </a:solidFill>
                <a:latin typeface="Times New Roman" pitchFamily="18" charset="0"/>
                <a:cs typeface="Times New Roman" pitchFamily="18" charset="0"/>
              </a:rPr>
              <a:t>жуандайды</a:t>
            </a:r>
            <a:r>
              <a:rPr lang="ru-RU" sz="2800" dirty="0" smtClean="0">
                <a:solidFill>
                  <a:srgbClr val="202122"/>
                </a:solidFill>
                <a:latin typeface="Times New Roman" pitchFamily="18" charset="0"/>
                <a:cs typeface="Times New Roman" pitchFamily="18" charset="0"/>
              </a:rPr>
              <a:t>, </a:t>
            </a:r>
            <a:r>
              <a:rPr lang="ru-RU" sz="2800" dirty="0" err="1" smtClean="0">
                <a:solidFill>
                  <a:srgbClr val="202122"/>
                </a:solidFill>
                <a:latin typeface="Times New Roman" pitchFamily="18" charset="0"/>
                <a:cs typeface="Times New Roman" pitchFamily="18" charset="0"/>
              </a:rPr>
              <a:t>көмекейі айқын байкалады</a:t>
            </a:r>
            <a:r>
              <a:rPr lang="ru-RU" sz="2800" dirty="0" smtClean="0">
                <a:solidFill>
                  <a:srgbClr val="202122"/>
                </a:solidFill>
                <a:latin typeface="Times New Roman" pitchFamily="18" charset="0"/>
                <a:cs typeface="Times New Roman" pitchFamily="18" charset="0"/>
              </a:rPr>
              <a:t>. </a:t>
            </a:r>
            <a:r>
              <a:rPr lang="ru-RU" sz="2800" dirty="0" err="1" smtClean="0">
                <a:solidFill>
                  <a:srgbClr val="0B0080"/>
                </a:solidFill>
                <a:latin typeface="Times New Roman" pitchFamily="18" charset="0"/>
                <a:cs typeface="Times New Roman" pitchFamily="18" charset="0"/>
                <a:hlinkClick r:id="rId4" tooltip="Жыныс мүшелері"/>
              </a:rPr>
              <a:t>Жыныс</a:t>
            </a:r>
            <a:r>
              <a:rPr lang="ru-RU" sz="2800" dirty="0" smtClean="0">
                <a:solidFill>
                  <a:srgbClr val="0B0080"/>
                </a:solidFill>
                <a:latin typeface="Times New Roman" pitchFamily="18" charset="0"/>
                <a:cs typeface="Times New Roman" pitchFamily="18" charset="0"/>
                <a:hlinkClick r:id="rId4" tooltip="Жыныс мүшелері"/>
              </a:rPr>
              <a:t> </a:t>
            </a:r>
            <a:r>
              <a:rPr lang="ru-RU" sz="2800" dirty="0" err="1" smtClean="0">
                <a:solidFill>
                  <a:srgbClr val="0B0080"/>
                </a:solidFill>
                <a:latin typeface="Times New Roman" pitchFamily="18" charset="0"/>
                <a:cs typeface="Times New Roman" pitchFamily="18" charset="0"/>
                <a:hlinkClick r:id="rId4" tooltip="Жыныс мүшелері"/>
              </a:rPr>
              <a:t>мүшелері</a:t>
            </a:r>
            <a:r>
              <a:rPr lang="ru-RU" sz="2800" dirty="0" err="1" smtClean="0">
                <a:solidFill>
                  <a:srgbClr val="202122"/>
                </a:solidFill>
                <a:latin typeface="Times New Roman" pitchFamily="18" charset="0"/>
                <a:cs typeface="Times New Roman" pitchFamily="18" charset="0"/>
              </a:rPr>
              <a:t> өседі, </a:t>
            </a:r>
            <a:r>
              <a:rPr lang="ru-RU" sz="2800" dirty="0" err="1" smtClean="0">
                <a:solidFill>
                  <a:srgbClr val="0B0080"/>
                </a:solidFill>
                <a:latin typeface="Times New Roman" pitchFamily="18" charset="0"/>
                <a:cs typeface="Times New Roman" pitchFamily="18" charset="0"/>
                <a:hlinkClick r:id="rId5" tooltip="Сақал"/>
              </a:rPr>
              <a:t>сақал</a:t>
            </a:r>
            <a:r>
              <a:rPr lang="ru-RU" sz="2800" dirty="0" err="1" smtClean="0">
                <a:solidFill>
                  <a:srgbClr val="202122"/>
                </a:solidFill>
                <a:latin typeface="Times New Roman" pitchFamily="18" charset="0"/>
                <a:cs typeface="Times New Roman" pitchFamily="18" charset="0"/>
              </a:rPr>
              <a:t>-</a:t>
            </a:r>
            <a:r>
              <a:rPr lang="ru-RU" sz="2800" dirty="0" err="1" smtClean="0">
                <a:solidFill>
                  <a:srgbClr val="A55858"/>
                </a:solidFill>
                <a:latin typeface="Times New Roman" pitchFamily="18" charset="0"/>
                <a:cs typeface="Times New Roman" pitchFamily="18" charset="0"/>
                <a:hlinkClick r:id="rId6" tooltip="Мұрт (мұндай бет жоқ)"/>
              </a:rPr>
              <a:t>мұрт</a:t>
            </a:r>
            <a:r>
              <a:rPr lang="ru-RU" sz="2800" dirty="0" err="1" smtClean="0">
                <a:solidFill>
                  <a:srgbClr val="202122"/>
                </a:solidFill>
                <a:latin typeface="Times New Roman" pitchFamily="18" charset="0"/>
                <a:cs typeface="Times New Roman" pitchFamily="18" charset="0"/>
              </a:rPr>
              <a:t> шыға бастайды</a:t>
            </a:r>
            <a:r>
              <a:rPr lang="ru-RU" sz="2800" dirty="0" smtClean="0">
                <a:solidFill>
                  <a:srgbClr val="202122"/>
                </a:solidFill>
                <a:latin typeface="Times New Roman" pitchFamily="18" charset="0"/>
                <a:cs typeface="Times New Roman" pitchFamily="18" charset="0"/>
              </a:rPr>
              <a:t> </a:t>
            </a:r>
            <a:r>
              <a:rPr lang="ru-RU" sz="2800" dirty="0" err="1" smtClean="0">
                <a:solidFill>
                  <a:srgbClr val="202122"/>
                </a:solidFill>
                <a:latin typeface="Times New Roman" pitchFamily="18" charset="0"/>
                <a:cs typeface="Times New Roman" pitchFamily="18" charset="0"/>
              </a:rPr>
              <a:t>және </a:t>
            </a:r>
            <a:r>
              <a:rPr lang="ru-RU" sz="2800" dirty="0" smtClean="0">
                <a:solidFill>
                  <a:srgbClr val="202122"/>
                </a:solidFill>
                <a:latin typeface="Times New Roman" pitchFamily="18" charset="0"/>
                <a:cs typeface="Times New Roman" pitchFamily="18" charset="0"/>
              </a:rPr>
              <a:t>т. б. </a:t>
            </a:r>
            <a:r>
              <a:rPr lang="ru-RU" sz="2800" dirty="0" err="1" smtClean="0">
                <a:solidFill>
                  <a:srgbClr val="202122"/>
                </a:solidFill>
                <a:latin typeface="Times New Roman" pitchFamily="18" charset="0"/>
                <a:cs typeface="Times New Roman" pitchFamily="18" charset="0"/>
              </a:rPr>
              <a:t>Зат</a:t>
            </a:r>
            <a:r>
              <a:rPr lang="ru-RU" sz="2800" dirty="0" smtClean="0">
                <a:solidFill>
                  <a:srgbClr val="202122"/>
                </a:solidFill>
                <a:latin typeface="Times New Roman" pitchFamily="18" charset="0"/>
                <a:cs typeface="Times New Roman" pitchFamily="18" charset="0"/>
              </a:rPr>
              <a:t> </a:t>
            </a:r>
            <a:r>
              <a:rPr lang="ru-RU" sz="2800" dirty="0" err="1" smtClean="0">
                <a:solidFill>
                  <a:srgbClr val="202122"/>
                </a:solidFill>
                <a:latin typeface="Times New Roman" pitchFamily="18" charset="0"/>
                <a:cs typeface="Times New Roman" pitchFamily="18" charset="0"/>
              </a:rPr>
              <a:t>алмасу</a:t>
            </a:r>
            <a:r>
              <a:rPr lang="ru-RU" sz="2800" dirty="0" smtClean="0">
                <a:solidFill>
                  <a:srgbClr val="202122"/>
                </a:solidFill>
                <a:latin typeface="Times New Roman" pitchFamily="18" charset="0"/>
                <a:cs typeface="Times New Roman" pitchFamily="18" charset="0"/>
              </a:rPr>
              <a:t> </a:t>
            </a:r>
            <a:r>
              <a:rPr lang="ru-RU" sz="2800" dirty="0" err="1" smtClean="0">
                <a:solidFill>
                  <a:srgbClr val="202122"/>
                </a:solidFill>
                <a:latin typeface="Times New Roman" pitchFamily="18" charset="0"/>
                <a:cs typeface="Times New Roman" pitchFamily="18" charset="0"/>
              </a:rPr>
              <a:t>қарқындығы артып</a:t>
            </a:r>
            <a:r>
              <a:rPr lang="ru-RU" sz="2800" dirty="0" smtClean="0">
                <a:solidFill>
                  <a:srgbClr val="202122"/>
                </a:solidFill>
                <a:latin typeface="Times New Roman" pitchFamily="18" charset="0"/>
                <a:cs typeface="Times New Roman" pitchFamily="18" charset="0"/>
              </a:rPr>
              <a:t>, </a:t>
            </a:r>
            <a:r>
              <a:rPr lang="ru-RU" sz="2800" dirty="0" err="1" smtClean="0">
                <a:solidFill>
                  <a:srgbClr val="A55858"/>
                </a:solidFill>
                <a:latin typeface="Times New Roman" pitchFamily="18" charset="0"/>
                <a:cs typeface="Times New Roman" pitchFamily="18" charset="0"/>
                <a:hlinkClick r:id="rId7" tooltip="Қозғалыс (мұндай бет жоқ)"/>
              </a:rPr>
              <a:t>қозғалыс</a:t>
            </a:r>
            <a:r>
              <a:rPr lang="ru-RU" sz="2800" dirty="0" err="1" smtClean="0">
                <a:solidFill>
                  <a:srgbClr val="202122"/>
                </a:solidFill>
                <a:latin typeface="Times New Roman" pitchFamily="18" charset="0"/>
                <a:cs typeface="Times New Roman" pitchFamily="18" charset="0"/>
              </a:rPr>
              <a:t> әрекеттердің үйлесімділігі жетіледі</a:t>
            </a:r>
            <a:r>
              <a:rPr lang="ru-RU" sz="2800" dirty="0" smtClean="0">
                <a:solidFill>
                  <a:srgbClr val="202122"/>
                </a:solidFill>
                <a:latin typeface="Times New Roman" pitchFamily="18" charset="0"/>
                <a:cs typeface="Times New Roman" pitchFamily="18" charset="0"/>
              </a:rPr>
              <a:t>. </a:t>
            </a:r>
            <a:r>
              <a:rPr lang="ru-RU" sz="2800" dirty="0" err="1" smtClean="0">
                <a:solidFill>
                  <a:srgbClr val="202122"/>
                </a:solidFill>
                <a:latin typeface="Times New Roman" pitchFamily="18" charset="0"/>
                <a:cs typeface="Times New Roman" pitchFamily="18" charset="0"/>
              </a:rPr>
              <a:t>Барлық </a:t>
            </a:r>
            <a:r>
              <a:rPr lang="ru-RU" sz="2800" dirty="0" err="1" smtClean="0">
                <a:solidFill>
                  <a:srgbClr val="A55858"/>
                </a:solidFill>
                <a:latin typeface="Times New Roman" pitchFamily="18" charset="0"/>
                <a:cs typeface="Times New Roman" pitchFamily="18" charset="0"/>
                <a:hlinkClick r:id="rId8" tooltip="Физиологиялық үдерістер (мұндай бет жоқ)"/>
              </a:rPr>
              <a:t>физиологиялық үдерістер</a:t>
            </a:r>
            <a:r>
              <a:rPr lang="ru-RU" sz="2800" dirty="0" err="1" smtClean="0">
                <a:solidFill>
                  <a:srgbClr val="202122"/>
                </a:solidFill>
                <a:latin typeface="Times New Roman" pitchFamily="18" charset="0"/>
                <a:cs typeface="Times New Roman" pitchFamily="18" charset="0"/>
              </a:rPr>
              <a:t> жедел</a:t>
            </a:r>
            <a:r>
              <a:rPr lang="ru-RU" sz="2800" dirty="0" smtClean="0">
                <a:solidFill>
                  <a:srgbClr val="202122"/>
                </a:solidFill>
                <a:latin typeface="Times New Roman" pitchFamily="18" charset="0"/>
                <a:cs typeface="Times New Roman" pitchFamily="18" charset="0"/>
              </a:rPr>
              <a:t> </a:t>
            </a:r>
            <a:r>
              <a:rPr lang="ru-RU" sz="2800" dirty="0" err="1" smtClean="0">
                <a:solidFill>
                  <a:srgbClr val="202122"/>
                </a:solidFill>
                <a:latin typeface="Times New Roman" pitchFamily="18" charset="0"/>
                <a:cs typeface="Times New Roman" pitchFamily="18" charset="0"/>
              </a:rPr>
              <a:t>жүреді.</a:t>
            </a:r>
            <a:endParaRPr lang="ru-RU" sz="2800" dirty="0" smtClean="0">
              <a:solidFill>
                <a:srgbClr val="202122"/>
              </a:solidFill>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357166"/>
            <a:ext cx="8858280" cy="5693866"/>
          </a:xfrm>
          <a:prstGeom prst="rect">
            <a:avLst/>
          </a:prstGeom>
        </p:spPr>
        <p:txBody>
          <a:bodyPr wrap="square">
            <a:spAutoFit/>
          </a:bodyPr>
          <a:lstStyle/>
          <a:p>
            <a:r>
              <a:rPr lang="ru-RU" sz="2800" b="1" dirty="0" err="1" smtClean="0">
                <a:solidFill>
                  <a:srgbClr val="FF0000"/>
                </a:solidFill>
                <a:latin typeface="Times New Roman" pitchFamily="18" charset="0"/>
                <a:cs typeface="Times New Roman" pitchFamily="18" charset="0"/>
              </a:rPr>
              <a:t>Балғын жастық </a:t>
            </a:r>
            <a:r>
              <a:rPr lang="ru-RU" sz="2800" b="1" dirty="0" smtClean="0">
                <a:solidFill>
                  <a:srgbClr val="FF0000"/>
                </a:solidFill>
                <a:latin typeface="Times New Roman" pitchFamily="18" charset="0"/>
                <a:cs typeface="Times New Roman" pitchFamily="18" charset="0"/>
              </a:rPr>
              <a:t>(</a:t>
            </a:r>
            <a:r>
              <a:rPr lang="ru-RU" sz="2800" b="1" dirty="0" err="1" smtClean="0">
                <a:solidFill>
                  <a:srgbClr val="FF0000"/>
                </a:solidFill>
                <a:latin typeface="Times New Roman" pitchFamily="18" charset="0"/>
                <a:cs typeface="Times New Roman" pitchFamily="18" charset="0"/>
              </a:rPr>
              <a:t>бойжеткен</a:t>
            </a:r>
            <a:r>
              <a:rPr lang="ru-RU" sz="2800" b="1" dirty="0" smtClean="0">
                <a:solidFill>
                  <a:srgbClr val="FF0000"/>
                </a:solidFill>
                <a:latin typeface="Times New Roman" pitchFamily="18" charset="0"/>
                <a:cs typeface="Times New Roman" pitchFamily="18" charset="0"/>
              </a:rPr>
              <a:t>, </a:t>
            </a:r>
            <a:r>
              <a:rPr lang="ru-RU" sz="2800" b="1" dirty="0" err="1" smtClean="0">
                <a:solidFill>
                  <a:srgbClr val="FF0000"/>
                </a:solidFill>
                <a:latin typeface="Times New Roman" pitchFamily="18" charset="0"/>
                <a:cs typeface="Times New Roman" pitchFamily="18" charset="0"/>
              </a:rPr>
              <a:t>бозбала</a:t>
            </a:r>
            <a:r>
              <a:rPr lang="ru-RU" sz="2800" b="1" dirty="0" smtClean="0">
                <a:solidFill>
                  <a:srgbClr val="FF0000"/>
                </a:solidFill>
                <a:latin typeface="Times New Roman" pitchFamily="18" charset="0"/>
                <a:cs typeface="Times New Roman" pitchFamily="18" charset="0"/>
              </a:rPr>
              <a:t>) </a:t>
            </a:r>
            <a:r>
              <a:rPr lang="ru-RU" sz="2800" b="1" dirty="0" err="1" smtClean="0">
                <a:solidFill>
                  <a:srgbClr val="FF0000"/>
                </a:solidFill>
                <a:latin typeface="Times New Roman" pitchFamily="18" charset="0"/>
                <a:cs typeface="Times New Roman" pitchFamily="18" charset="0"/>
              </a:rPr>
              <a:t>кезең.</a:t>
            </a:r>
            <a:r>
              <a:rPr lang="ru-RU" sz="2800" dirty="0" smtClean="0">
                <a:solidFill>
                  <a:srgbClr val="FF0000"/>
                </a:solidFill>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Барлық мүшелері </a:t>
            </a:r>
            <a:r>
              <a:rPr lang="ru-RU" sz="2800" dirty="0" smtClean="0">
                <a:latin typeface="Times New Roman" pitchFamily="18" charset="0"/>
                <a:cs typeface="Times New Roman" pitchFamily="18" charset="0"/>
              </a:rPr>
              <a:t>мен </a:t>
            </a:r>
            <a:r>
              <a:rPr lang="ru-RU" sz="2800" dirty="0" err="1" smtClean="0">
                <a:latin typeface="Times New Roman" pitchFamily="18" charset="0"/>
                <a:cs typeface="Times New Roman" pitchFamily="18" charset="0"/>
              </a:rPr>
              <a:t>мүшелер жүйесінің калыптасуы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толығымен жетіледі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hlinkClick r:id="rId2" tooltip="Жүйке жүйесі"/>
              </a:rPr>
              <a:t>Жүйке жүйесі</a:t>
            </a:r>
            <a:r>
              <a:rPr lang="ru-RU" sz="2800" dirty="0" err="1" smtClean="0">
                <a:latin typeface="Times New Roman" pitchFamily="18" charset="0"/>
                <a:cs typeface="Times New Roman" pitchFamily="18" charset="0"/>
              </a:rPr>
              <a:t> </a:t>
            </a:r>
            <a:r>
              <a:rPr lang="ru-RU" sz="2800" dirty="0" smtClean="0">
                <a:latin typeface="Times New Roman" pitchFamily="18" charset="0"/>
                <a:cs typeface="Times New Roman" pitchFamily="18" charset="0"/>
              </a:rPr>
              <a:t>мен </a:t>
            </a:r>
            <a:r>
              <a:rPr lang="ru-RU" sz="2800" dirty="0" err="1" smtClean="0">
                <a:latin typeface="Times New Roman" pitchFamily="18" charset="0"/>
                <a:cs typeface="Times New Roman" pitchFamily="18" charset="0"/>
              </a:rPr>
              <a:t>ішкі</a:t>
            </a:r>
            <a:r>
              <a:rPr lang="ru-RU" sz="2800" dirty="0" smtClean="0">
                <a:latin typeface="Times New Roman" pitchFamily="18" charset="0"/>
                <a:cs typeface="Times New Roman" pitchFamily="18" charset="0"/>
              </a:rPr>
              <a:t> </a:t>
            </a:r>
            <a:r>
              <a:rPr lang="ru-RU" sz="2800" dirty="0" smtClean="0">
                <a:latin typeface="Times New Roman" pitchFamily="18" charset="0"/>
                <a:cs typeface="Times New Roman" pitchFamily="18" charset="0"/>
                <a:hlinkClick r:id="rId3" tooltip="Секреция"/>
              </a:rPr>
              <a:t>секреция</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бездерінің қызметі бірімен-бірі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үйлесімді жүреді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Ағзадағы барлық физиологиялық үдерістердің жүруінде, </a:t>
            </a:r>
            <a:r>
              <a:rPr lang="ru-RU" sz="2800" dirty="0" err="1" smtClean="0">
                <a:latin typeface="Times New Roman" pitchFamily="18" charset="0"/>
                <a:cs typeface="Times New Roman" pitchFamily="18" charset="0"/>
                <a:hlinkClick r:id="rId4" tooltip="Міңез-құлық (мұндай бет жоқ)"/>
              </a:rPr>
              <a:t>міңез-құлық</a:t>
            </a:r>
            <a:r>
              <a:rPr lang="ru-RU" sz="2800" dirty="0" err="1" smtClean="0">
                <a:latin typeface="Times New Roman" pitchFamily="18" charset="0"/>
                <a:cs typeface="Times New Roman" pitchFamily="18" charset="0"/>
              </a:rPr>
              <a:t> әрекеттерін басқаруда </a:t>
            </a:r>
            <a:r>
              <a:rPr lang="ru-RU" sz="2800" dirty="0" smtClean="0">
                <a:latin typeface="Times New Roman" pitchFamily="18" charset="0"/>
                <a:cs typeface="Times New Roman" pitchFamily="18" charset="0"/>
                <a:hlinkClick r:id="rId5" tooltip="Ми"/>
              </a:rPr>
              <a:t>ми</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кыртысының реттеу</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қызметі артады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Тежелу</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үдерісінің басымдылығы байкалады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Эстетикалық көңіл күйі, акыл-ой</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жауапкершілігі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және </a:t>
            </a:r>
            <a:r>
              <a:rPr lang="ru-RU" sz="2800" dirty="0" smtClean="0">
                <a:latin typeface="Times New Roman" pitchFamily="18" charset="0"/>
                <a:cs typeface="Times New Roman" pitchFamily="18" charset="0"/>
              </a:rPr>
              <a:t>т. б. </a:t>
            </a:r>
            <a:r>
              <a:rPr lang="ru-RU" sz="2800" dirty="0" err="1" smtClean="0">
                <a:latin typeface="Times New Roman" pitchFamily="18" charset="0"/>
                <a:cs typeface="Times New Roman" pitchFamily="18" charset="0"/>
              </a:rPr>
              <a:t>қасиеттер толық калыптасады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Адамның </a:t>
            </a:r>
            <a:r>
              <a:rPr lang="ru-RU" sz="2800" dirty="0" err="1" smtClean="0">
                <a:latin typeface="Times New Roman" pitchFamily="18" charset="0"/>
                <a:cs typeface="Times New Roman" pitchFamily="18" charset="0"/>
                <a:hlinkClick r:id="rId6" tooltip="Дене"/>
              </a:rPr>
              <a:t>дене</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еңбегі </a:t>
            </a:r>
            <a:r>
              <a:rPr lang="ru-RU" sz="2800" dirty="0" smtClean="0">
                <a:latin typeface="Times New Roman" pitchFamily="18" charset="0"/>
                <a:cs typeface="Times New Roman" pitchFamily="18" charset="0"/>
              </a:rPr>
              <a:t>мен ой </a:t>
            </a:r>
            <a:r>
              <a:rPr lang="ru-RU" sz="2800" dirty="0" err="1" smtClean="0">
                <a:latin typeface="Times New Roman" pitchFamily="18" charset="0"/>
                <a:cs typeface="Times New Roman" pitchFamily="18" charset="0"/>
              </a:rPr>
              <a:t>еңбегінің жұмыс істеу</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кабілеті</a:t>
            </a:r>
            <a:r>
              <a:rPr lang="ru-RU" sz="2800" dirty="0" smtClean="0">
                <a:latin typeface="Times New Roman" pitchFamily="18" charset="0"/>
                <a:cs typeface="Times New Roman" pitchFamily="18" charset="0"/>
              </a:rPr>
              <a:t> де </a:t>
            </a:r>
            <a:r>
              <a:rPr lang="ru-RU" sz="2800" dirty="0" err="1" smtClean="0">
                <a:latin typeface="Times New Roman" pitchFamily="18" charset="0"/>
                <a:cs typeface="Times New Roman" pitchFamily="18" charset="0"/>
              </a:rPr>
              <a:t>арта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түседі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Жеке</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мүшелерінің өсуі тоқтайды.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Жыныстық тұрғыдан </a:t>
            </a:r>
            <a:r>
              <a:rPr lang="ru-RU" sz="2800" dirty="0" smtClean="0">
                <a:latin typeface="Times New Roman" pitchFamily="18" charset="0"/>
                <a:cs typeface="Times New Roman" pitchFamily="18" charset="0"/>
              </a:rPr>
              <a:t>да </a:t>
            </a:r>
            <a:r>
              <a:rPr lang="ru-RU" sz="2800" dirty="0" err="1" smtClean="0">
                <a:latin typeface="Times New Roman" pitchFamily="18" charset="0"/>
                <a:cs typeface="Times New Roman" pitchFamily="18" charset="0"/>
              </a:rPr>
              <a:t>толық жетіледі</a:t>
            </a:r>
            <a:r>
              <a:rPr lang="ru-RU" sz="2800" dirty="0" smtClean="0">
                <a:latin typeface="Times New Roman" pitchFamily="18" charset="0"/>
                <a:cs typeface="Times New Roman" pitchFamily="18" charset="0"/>
              </a:rPr>
              <a:t>.</a:t>
            </a:r>
            <a:endParaRPr lang="ru-RU" sz="28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279</TotalTime>
  <Words>2459</Words>
  <PresentationFormat>Экран (4:3)</PresentationFormat>
  <Paragraphs>71</Paragraphs>
  <Slides>35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35</vt:i4>
      </vt:variant>
    </vt:vector>
  </HeadingPairs>
  <TitlesOfParts>
    <vt:vector size="36" baseType="lpstr">
      <vt:lpstr>Тема Office</vt:lpstr>
      <vt:lpstr>3-дәріс:  </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lpstr>Слайд 33</vt:lpstr>
      <vt:lpstr>Слайд 34</vt:lpstr>
      <vt:lpstr>Слайд 35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3-дәріс:  </dc:title>
  <dc:creator>admin</dc:creator>
  <cp:lastModifiedBy>admin</cp:lastModifiedBy>
  <cp:revision>58</cp:revision>
  <dcterms:created xsi:type="dcterms:W3CDTF">2020-09-29T06:58:29Z</dcterms:created>
  <dcterms:modified xsi:type="dcterms:W3CDTF">2020-09-30T04:09:51Z</dcterms:modified>
</cp:coreProperties>
</file>